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6" r:id="rId3"/>
  </p:sldMasterIdLst>
  <p:notesMasterIdLst>
    <p:notesMasterId r:id="rId12"/>
  </p:notesMasterIdLst>
  <p:sldIdLst>
    <p:sldId id="257" r:id="rId4"/>
    <p:sldId id="260" r:id="rId5"/>
    <p:sldId id="278" r:id="rId6"/>
    <p:sldId id="279" r:id="rId7"/>
    <p:sldId id="280" r:id="rId8"/>
    <p:sldId id="282" r:id="rId9"/>
    <p:sldId id="269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B8B8"/>
    <a:srgbClr val="949494"/>
    <a:srgbClr val="1F3C7A"/>
    <a:srgbClr val="FFFFFF"/>
    <a:srgbClr val="CAD6F2"/>
    <a:srgbClr val="3E6B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99C929-95FC-46E6-92CF-97472616C6BE}" v="59" dt="2020-04-17T12:50:44.3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09" autoAdjust="0"/>
    <p:restoredTop sz="86792" autoAdjust="0"/>
  </p:normalViewPr>
  <p:slideViewPr>
    <p:cSldViewPr snapToGrid="0">
      <p:cViewPr varScale="1">
        <p:scale>
          <a:sx n="99" d="100"/>
          <a:sy n="99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 custT="1"/>
      <dgm:spPr>
        <a:solidFill>
          <a:schemeClr val="accent1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sz="1600" b="1" dirty="0">
              <a:solidFill>
                <a:schemeClr val="accent6">
                  <a:lumMod val="60000"/>
                  <a:lumOff val="40000"/>
                </a:schemeClr>
              </a:solidFill>
            </a:rPr>
            <a:t>Task 8.2</a:t>
          </a:r>
        </a:p>
        <a:p>
          <a:r>
            <a:rPr lang="en-US" sz="1600" b="1" dirty="0">
              <a:solidFill>
                <a:schemeClr val="accent6">
                  <a:lumMod val="60000"/>
                  <a:lumOff val="40000"/>
                </a:schemeClr>
              </a:solidFill>
            </a:rPr>
            <a:t>Development of tools, services &amp; workflows 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 custT="1"/>
      <dgm:spPr>
        <a:solidFill>
          <a:schemeClr val="accent1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sz="1600" b="1" dirty="0">
              <a:solidFill>
                <a:schemeClr val="accent6">
                  <a:lumMod val="60000"/>
                  <a:lumOff val="40000"/>
                </a:schemeClr>
              </a:solidFill>
            </a:rPr>
            <a:t>Task 8.3</a:t>
          </a:r>
        </a:p>
        <a:p>
          <a:r>
            <a:rPr lang="en-US" sz="1600" b="1" dirty="0">
              <a:solidFill>
                <a:schemeClr val="accent6">
                  <a:lumMod val="60000"/>
                  <a:lumOff val="40000"/>
                </a:schemeClr>
              </a:solidFill>
            </a:rPr>
            <a:t>Development of SDR cloud platform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 custT="1"/>
      <dgm:spPr>
        <a:solidFill>
          <a:schemeClr val="accent1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sz="1600" b="1" dirty="0">
              <a:solidFill>
                <a:schemeClr val="accent6">
                  <a:lumMod val="60000"/>
                  <a:lumOff val="40000"/>
                </a:schemeClr>
              </a:solidFill>
            </a:rPr>
            <a:t>Task 8.4</a:t>
          </a:r>
        </a:p>
        <a:p>
          <a:r>
            <a:rPr lang="en-US" sz="1600" b="1" dirty="0">
              <a:solidFill>
                <a:schemeClr val="accent6">
                  <a:lumMod val="60000"/>
                  <a:lumOff val="40000"/>
                </a:schemeClr>
              </a:solidFill>
            </a:rPr>
            <a:t>Data delivery &amp; exploitation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b="0" i="0" dirty="0">
              <a:solidFill>
                <a:schemeClr val="accent6">
                  <a:lumMod val="40000"/>
                  <a:lumOff val="60000"/>
                </a:schemeClr>
              </a:solidFill>
            </a:rPr>
            <a:t>Optical character recognition data capture and analysis</a:t>
          </a:r>
          <a:endParaRPr lang="en-US" dirty="0">
            <a:solidFill>
              <a:schemeClr val="accent6">
                <a:lumMod val="40000"/>
                <a:lumOff val="60000"/>
              </a:schemeClr>
            </a:solidFill>
          </a:endParaRPr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Platform will run workflows in SDR registry</a:t>
          </a:r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User acceptance testing (against </a:t>
          </a:r>
          <a:r>
            <a:rPr lang="en-US" dirty="0" err="1">
              <a:solidFill>
                <a:schemeClr val="accent6">
                  <a:lumMod val="40000"/>
                  <a:lumOff val="60000"/>
                </a:schemeClr>
              </a:solidFill>
            </a:rPr>
            <a:t>DiSSCo</a:t>
          </a:r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 user stories)</a:t>
          </a:r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4395FD42-8A21-40B6-812C-A3F8575637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b="0" i="0" dirty="0">
              <a:solidFill>
                <a:schemeClr val="accent6">
                  <a:lumMod val="40000"/>
                  <a:lumOff val="60000"/>
                </a:schemeClr>
              </a:solidFill>
            </a:rPr>
            <a:t>Image analysis</a:t>
          </a:r>
          <a:endParaRPr lang="en-US" dirty="0">
            <a:solidFill>
              <a:schemeClr val="accent6">
                <a:lumMod val="40000"/>
                <a:lumOff val="60000"/>
              </a:schemeClr>
            </a:solidFill>
          </a:endParaRPr>
        </a:p>
      </dgm:t>
    </dgm:pt>
    <dgm:pt modelId="{B1D27F28-6CA8-4007-9F9D-34EAFA1AA2DC}" type="parTrans" cxnId="{943E3C02-BB82-4FFF-81A7-50C1C2DCE40A}">
      <dgm:prSet/>
      <dgm:spPr/>
      <dgm:t>
        <a:bodyPr/>
        <a:lstStyle/>
        <a:p>
          <a:endParaRPr lang="en-GB"/>
        </a:p>
      </dgm:t>
    </dgm:pt>
    <dgm:pt modelId="{964CB832-94A6-43A7-96CE-DB5390782F80}" type="sibTrans" cxnId="{943E3C02-BB82-4FFF-81A7-50C1C2DCE40A}">
      <dgm:prSet/>
      <dgm:spPr/>
      <dgm:t>
        <a:bodyPr/>
        <a:lstStyle/>
        <a:p>
          <a:endParaRPr lang="en-GB"/>
        </a:p>
      </dgm:t>
    </dgm:pt>
    <dgm:pt modelId="{BC92B647-9A2D-408D-BEDD-58DCFEB6B29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6B653552-6E28-4000-8F75-4721082FC221}" type="parTrans" cxnId="{F05D7C2A-4516-4162-8ECB-BE2CA4BCF1CC}">
      <dgm:prSet/>
      <dgm:spPr/>
      <dgm:t>
        <a:bodyPr/>
        <a:lstStyle/>
        <a:p>
          <a:endParaRPr lang="en-GB"/>
        </a:p>
      </dgm:t>
    </dgm:pt>
    <dgm:pt modelId="{E55483BF-67F5-409D-8551-9F13175C6889}" type="sibTrans" cxnId="{F05D7C2A-4516-4162-8ECB-BE2CA4BCF1CC}">
      <dgm:prSet/>
      <dgm:spPr/>
      <dgm:t>
        <a:bodyPr/>
        <a:lstStyle/>
        <a:p>
          <a:endParaRPr lang="en-GB"/>
        </a:p>
      </dgm:t>
    </dgm:pt>
    <dgm:pt modelId="{C5B485F1-F13C-4204-91AB-500C66F0985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Delivery of data to collections management systems</a:t>
          </a:r>
        </a:p>
      </dgm:t>
    </dgm:pt>
    <dgm:pt modelId="{B5E276FF-7964-4F06-B082-1246FD0456A1}" type="parTrans" cxnId="{CF589E21-1ED4-4914-8AE5-4F89A683BBAB}">
      <dgm:prSet/>
      <dgm:spPr/>
      <dgm:t>
        <a:bodyPr/>
        <a:lstStyle/>
        <a:p>
          <a:endParaRPr lang="en-GB"/>
        </a:p>
      </dgm:t>
    </dgm:pt>
    <dgm:pt modelId="{4F363E95-CD5A-4C40-A108-B2CB5C15991E}" type="sibTrans" cxnId="{CF589E21-1ED4-4914-8AE5-4F89A683BBAB}">
      <dgm:prSet/>
      <dgm:spPr/>
      <dgm:t>
        <a:bodyPr/>
        <a:lstStyle/>
        <a:p>
          <a:endParaRPr lang="en-GB"/>
        </a:p>
      </dgm:t>
    </dgm:pt>
    <dgm:pt modelId="{30A7956B-D58E-499A-817A-5AD555E4CE0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3090A1D5-4A45-49CB-8D53-83E14012D91C}" type="parTrans" cxnId="{586B6C18-C04F-4E17-9A42-B3BA386F4BE2}">
      <dgm:prSet/>
      <dgm:spPr/>
      <dgm:t>
        <a:bodyPr/>
        <a:lstStyle/>
        <a:p>
          <a:endParaRPr lang="en-GB"/>
        </a:p>
      </dgm:t>
    </dgm:pt>
    <dgm:pt modelId="{00591E76-F918-474C-B0C1-C8EA6448625A}" type="sibTrans" cxnId="{586B6C18-C04F-4E17-9A42-B3BA386F4BE2}">
      <dgm:prSet/>
      <dgm:spPr/>
      <dgm:t>
        <a:bodyPr/>
        <a:lstStyle/>
        <a:p>
          <a:endParaRPr lang="en-GB"/>
        </a:p>
      </dgm:t>
    </dgm:pt>
    <dgm:pt modelId="{59365255-E344-4934-AFAF-5D657FD4A8C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b="0" i="0" dirty="0">
              <a:solidFill>
                <a:schemeClr val="accent6">
                  <a:lumMod val="40000"/>
                  <a:lumOff val="60000"/>
                </a:schemeClr>
              </a:solidFill>
            </a:rPr>
            <a:t>Data mining and linkage</a:t>
          </a:r>
          <a:endParaRPr lang="en-US" dirty="0">
            <a:solidFill>
              <a:schemeClr val="accent6">
                <a:lumMod val="40000"/>
                <a:lumOff val="60000"/>
              </a:schemeClr>
            </a:solidFill>
          </a:endParaRPr>
        </a:p>
      </dgm:t>
    </dgm:pt>
    <dgm:pt modelId="{B6ABD2EC-B4BA-450A-88C6-573E6FE0CA4D}" type="parTrans" cxnId="{44FC2A66-D522-4869-924D-0071DFD27E71}">
      <dgm:prSet/>
      <dgm:spPr/>
      <dgm:t>
        <a:bodyPr/>
        <a:lstStyle/>
        <a:p>
          <a:endParaRPr lang="en-GB"/>
        </a:p>
      </dgm:t>
    </dgm:pt>
    <dgm:pt modelId="{BBA42AA3-B924-409A-9F13-C12B333BC24E}" type="sibTrans" cxnId="{44FC2A66-D522-4869-924D-0071DFD27E71}">
      <dgm:prSet/>
      <dgm:spPr/>
      <dgm:t>
        <a:bodyPr/>
        <a:lstStyle/>
        <a:p>
          <a:endParaRPr lang="en-GB"/>
        </a:p>
      </dgm:t>
    </dgm:pt>
    <dgm:pt modelId="{6AF331F5-D380-4B3C-AE97-8FD1CEA4C0D7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err="1">
              <a:solidFill>
                <a:schemeClr val="accent6">
                  <a:lumMod val="40000"/>
                  <a:lumOff val="60000"/>
                </a:schemeClr>
              </a:solidFill>
            </a:rPr>
            <a:t>Georeferencing</a:t>
          </a:r>
          <a:endParaRPr lang="en-US" dirty="0">
            <a:solidFill>
              <a:schemeClr val="accent6">
                <a:lumMod val="40000"/>
                <a:lumOff val="60000"/>
              </a:schemeClr>
            </a:solidFill>
          </a:endParaRPr>
        </a:p>
      </dgm:t>
    </dgm:pt>
    <dgm:pt modelId="{77395BC5-707E-40BB-8905-26B41310A35C}" type="parTrans" cxnId="{C8B02138-48B8-48DD-9210-9C4062A5DFCB}">
      <dgm:prSet/>
      <dgm:spPr/>
      <dgm:t>
        <a:bodyPr/>
        <a:lstStyle/>
        <a:p>
          <a:endParaRPr lang="en-GB"/>
        </a:p>
      </dgm:t>
    </dgm:pt>
    <dgm:pt modelId="{7C78AAE8-427B-4E94-9EAE-73433665242D}" type="sibTrans" cxnId="{C8B02138-48B8-48DD-9210-9C4062A5DFCB}">
      <dgm:prSet/>
      <dgm:spPr/>
      <dgm:t>
        <a:bodyPr/>
        <a:lstStyle/>
        <a:p>
          <a:endParaRPr lang="en-GB"/>
        </a:p>
      </dgm:t>
    </dgm:pt>
    <dgm:pt modelId="{9ECF4BD9-FEE3-4787-A140-2A8791DC0E10}">
      <dgm:prSet phldrT="[Text]" custT="1"/>
      <dgm:spPr>
        <a:solidFill>
          <a:schemeClr val="accent1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sz="1600" b="1" dirty="0"/>
            <a:t>Task 8.1</a:t>
          </a:r>
        </a:p>
        <a:p>
          <a:r>
            <a:rPr lang="en-US" sz="1600" b="1" dirty="0"/>
            <a:t>Landscape evaluation</a:t>
          </a:r>
          <a:endParaRPr lang="en-US" sz="1600" dirty="0"/>
        </a:p>
      </dgm:t>
    </dgm:pt>
    <dgm:pt modelId="{AAB7DEB2-202A-4BB2-A935-4344A6217151}" type="parTrans" cxnId="{683A4A86-BF9F-4405-8641-8B70D0B8176E}">
      <dgm:prSet/>
      <dgm:spPr/>
      <dgm:t>
        <a:bodyPr/>
        <a:lstStyle/>
        <a:p>
          <a:endParaRPr lang="en-GB"/>
        </a:p>
      </dgm:t>
    </dgm:pt>
    <dgm:pt modelId="{9722AD30-03DA-4864-87A2-A1FCEE8460A8}" type="sibTrans" cxnId="{683A4A86-BF9F-4405-8641-8B70D0B8176E}">
      <dgm:prSet/>
      <dgm:spPr/>
      <dgm:t>
        <a:bodyPr/>
        <a:lstStyle/>
        <a:p>
          <a:endParaRPr lang="en-GB"/>
        </a:p>
      </dgm:t>
    </dgm:pt>
    <dgm:pt modelId="{EF93052F-8338-472C-9811-EB2ED2E9584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spcAft>
              <a:spcPct val="15000"/>
            </a:spcAft>
          </a:pPr>
          <a:endParaRPr lang="en-GB" dirty="0"/>
        </a:p>
      </dgm:t>
    </dgm:pt>
    <dgm:pt modelId="{FE2E3551-E156-4E34-8C39-4D5E775B57D4}" type="parTrans" cxnId="{CE4C6A79-07B6-42C6-A93A-844200F01CF0}">
      <dgm:prSet/>
      <dgm:spPr/>
      <dgm:t>
        <a:bodyPr/>
        <a:lstStyle/>
        <a:p>
          <a:endParaRPr lang="en-GB"/>
        </a:p>
      </dgm:t>
    </dgm:pt>
    <dgm:pt modelId="{C1A700A8-9F2D-48AE-9937-FD64BA51E242}" type="sibTrans" cxnId="{CE4C6A79-07B6-42C6-A93A-844200F01CF0}">
      <dgm:prSet/>
      <dgm:spPr/>
      <dgm:t>
        <a:bodyPr/>
        <a:lstStyle/>
        <a:p>
          <a:endParaRPr lang="en-GB"/>
        </a:p>
      </dgm:t>
    </dgm:pt>
    <dgm:pt modelId="{240CE874-2221-49B3-BD1A-B008C8CF9A5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en-US" dirty="0"/>
            <a:t>Evaluate platform based approaches </a:t>
          </a:r>
          <a:r>
            <a:rPr lang="en-US" dirty="0" err="1"/>
            <a:t>inc.</a:t>
          </a:r>
          <a:r>
            <a:rPr lang="en-US" dirty="0"/>
            <a:t> tool/service registries</a:t>
          </a:r>
        </a:p>
      </dgm:t>
    </dgm:pt>
    <dgm:pt modelId="{B1B1E212-69C1-40D3-A7D5-ABA1732D7304}" type="parTrans" cxnId="{3CE9EEF1-9399-4817-B628-96BE4D2E651B}">
      <dgm:prSet/>
      <dgm:spPr/>
      <dgm:t>
        <a:bodyPr/>
        <a:lstStyle/>
        <a:p>
          <a:endParaRPr lang="en-GB"/>
        </a:p>
      </dgm:t>
    </dgm:pt>
    <dgm:pt modelId="{C4A01006-390B-4488-B121-88E2B407FABF}" type="sibTrans" cxnId="{3CE9EEF1-9399-4817-B628-96BE4D2E651B}">
      <dgm:prSet/>
      <dgm:spPr/>
      <dgm:t>
        <a:bodyPr/>
        <a:lstStyle/>
        <a:p>
          <a:endParaRPr lang="en-GB"/>
        </a:p>
      </dgm:t>
    </dgm:pt>
    <dgm:pt modelId="{B369EDCD-A9FE-4F39-825F-6FE9A2AEECE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en-US" dirty="0"/>
            <a:t>Identify sources of data</a:t>
          </a:r>
        </a:p>
      </dgm:t>
    </dgm:pt>
    <dgm:pt modelId="{E424B14E-C008-4731-B5EA-5EC621B36D8C}" type="parTrans" cxnId="{BA695E89-5138-4477-8E10-F07EBA508D13}">
      <dgm:prSet/>
      <dgm:spPr/>
      <dgm:t>
        <a:bodyPr/>
        <a:lstStyle/>
        <a:p>
          <a:endParaRPr lang="en-GB"/>
        </a:p>
      </dgm:t>
    </dgm:pt>
    <dgm:pt modelId="{0CCBD401-91F0-4F5D-9DA3-B0568EF0FEC9}" type="sibTrans" cxnId="{BA695E89-5138-4477-8E10-F07EBA508D13}">
      <dgm:prSet/>
      <dgm:spPr/>
      <dgm:t>
        <a:bodyPr/>
        <a:lstStyle/>
        <a:p>
          <a:endParaRPr lang="en-GB"/>
        </a:p>
      </dgm:t>
    </dgm:pt>
    <dgm:pt modelId="{35CF6BCC-404A-4E28-AC67-DE2E8F26088D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en-US" dirty="0"/>
            <a:t>Identify &amp; create training/reference datasets</a:t>
          </a:r>
        </a:p>
      </dgm:t>
    </dgm:pt>
    <dgm:pt modelId="{BF1E7C1E-D058-404F-9609-C71D50E1E9EF}" type="parTrans" cxnId="{7BF9AC4E-78F4-432F-98B5-387143B4FF52}">
      <dgm:prSet/>
      <dgm:spPr/>
      <dgm:t>
        <a:bodyPr/>
        <a:lstStyle/>
        <a:p>
          <a:endParaRPr lang="en-GB"/>
        </a:p>
      </dgm:t>
    </dgm:pt>
    <dgm:pt modelId="{9EB156C7-9751-4321-824A-1B75EAB5C9D9}" type="sibTrans" cxnId="{7BF9AC4E-78F4-432F-98B5-387143B4FF52}">
      <dgm:prSet/>
      <dgm:spPr/>
      <dgm:t>
        <a:bodyPr/>
        <a:lstStyle/>
        <a:p>
          <a:endParaRPr lang="en-GB"/>
        </a:p>
      </dgm:t>
    </dgm:pt>
    <dgm:pt modelId="{75BDE646-91DA-4C79-8949-0810E914BE7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en-US" dirty="0"/>
            <a:t>Assess potential to use EUDAT, EGI, EOSC, AWS </a:t>
          </a:r>
          <a:r>
            <a:rPr lang="en-US" dirty="0" err="1"/>
            <a:t>etc</a:t>
          </a:r>
          <a:endParaRPr lang="en-US" dirty="0"/>
        </a:p>
      </dgm:t>
    </dgm:pt>
    <dgm:pt modelId="{945DA06D-DC71-47F9-A334-D68005177674}" type="parTrans" cxnId="{7384CF0D-EBF6-4A60-9087-70CED43EEE70}">
      <dgm:prSet/>
      <dgm:spPr/>
      <dgm:t>
        <a:bodyPr/>
        <a:lstStyle/>
        <a:p>
          <a:endParaRPr lang="en-GB"/>
        </a:p>
      </dgm:t>
    </dgm:pt>
    <dgm:pt modelId="{559310BB-CC98-4A08-B234-CAF968B0FBA2}" type="sibTrans" cxnId="{7384CF0D-EBF6-4A60-9087-70CED43EEE70}">
      <dgm:prSet/>
      <dgm:spPr/>
      <dgm:t>
        <a:bodyPr/>
        <a:lstStyle/>
        <a:p>
          <a:endParaRPr lang="en-GB"/>
        </a:p>
      </dgm:t>
    </dgm:pt>
    <dgm:pt modelId="{9F7E0598-8518-4077-BC4B-96031B6C253F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en-US" dirty="0"/>
            <a:t>Reuse &amp; integrate reports from previous </a:t>
          </a:r>
          <a:r>
            <a:rPr lang="en-US" dirty="0" err="1"/>
            <a:t>DiSSCo</a:t>
          </a:r>
          <a:r>
            <a:rPr lang="en-US" dirty="0"/>
            <a:t>-related work</a:t>
          </a:r>
        </a:p>
      </dgm:t>
    </dgm:pt>
    <dgm:pt modelId="{4A5A3417-49C0-42BC-BA40-7BB4E8328B11}" type="parTrans" cxnId="{2694DE3F-14AC-43BF-8A44-ADEF75A5DBD8}">
      <dgm:prSet/>
      <dgm:spPr/>
      <dgm:t>
        <a:bodyPr/>
        <a:lstStyle/>
        <a:p>
          <a:endParaRPr lang="en-GB"/>
        </a:p>
      </dgm:t>
    </dgm:pt>
    <dgm:pt modelId="{9B85123A-4A71-4CD9-A887-9CAA2909DE09}" type="sibTrans" cxnId="{2694DE3F-14AC-43BF-8A44-ADEF75A5DBD8}">
      <dgm:prSet/>
      <dgm:spPr/>
      <dgm:t>
        <a:bodyPr/>
        <a:lstStyle/>
        <a:p>
          <a:endParaRPr lang="en-GB"/>
        </a:p>
      </dgm:t>
    </dgm:pt>
    <dgm:pt modelId="{8BC225E8-3DBD-48AA-AE60-7CBF0BB7846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pPr>
            <a:spcAft>
              <a:spcPct val="15000"/>
            </a:spcAft>
          </a:pPr>
          <a:endParaRPr lang="en-US" dirty="0"/>
        </a:p>
      </dgm:t>
    </dgm:pt>
    <dgm:pt modelId="{8772DF3B-402D-4030-B4C9-2F002CB06604}" type="parTrans" cxnId="{419A49A8-D85A-4F56-9D59-57214AD853BA}">
      <dgm:prSet/>
      <dgm:spPr/>
      <dgm:t>
        <a:bodyPr/>
        <a:lstStyle/>
        <a:p>
          <a:endParaRPr lang="en-GB"/>
        </a:p>
      </dgm:t>
    </dgm:pt>
    <dgm:pt modelId="{993F813B-A512-46F8-94AD-7C22B786FDA1}" type="sibTrans" cxnId="{419A49A8-D85A-4F56-9D59-57214AD853BA}">
      <dgm:prSet/>
      <dgm:spPr/>
      <dgm:t>
        <a:bodyPr/>
        <a:lstStyle/>
        <a:p>
          <a:endParaRPr lang="en-GB"/>
        </a:p>
      </dgm:t>
    </dgm:pt>
    <dgm:pt modelId="{E2310A25-4CEE-4847-8204-2DCFD01A1AD1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>
              <a:solidFill>
                <a:schemeClr val="accent6">
                  <a:lumMod val="40000"/>
                  <a:lumOff val="60000"/>
                </a:schemeClr>
              </a:solidFill>
            </a:rPr>
            <a:t>Human interaction and crowdsourcing</a:t>
          </a:r>
          <a:br>
            <a:rPr lang="en-GB" dirty="0">
              <a:solidFill>
                <a:schemeClr val="accent6">
                  <a:lumMod val="40000"/>
                  <a:lumOff val="60000"/>
                </a:schemeClr>
              </a:solidFill>
            </a:rPr>
          </a:br>
          <a:endParaRPr lang="en-US" dirty="0">
            <a:solidFill>
              <a:schemeClr val="accent6">
                <a:lumMod val="40000"/>
                <a:lumOff val="60000"/>
              </a:schemeClr>
            </a:solidFill>
          </a:endParaRPr>
        </a:p>
      </dgm:t>
    </dgm:pt>
    <dgm:pt modelId="{5B2E36BF-2D65-4B01-9F2E-36AD5FFA4CB9}" type="parTrans" cxnId="{AC48E5E5-2784-4357-9732-D2798F2040AE}">
      <dgm:prSet/>
      <dgm:spPr/>
      <dgm:t>
        <a:bodyPr/>
        <a:lstStyle/>
        <a:p>
          <a:endParaRPr lang="en-GB"/>
        </a:p>
      </dgm:t>
    </dgm:pt>
    <dgm:pt modelId="{6E612AB8-DB27-4BD3-B892-AA96EC490E27}" type="sibTrans" cxnId="{AC48E5E5-2784-4357-9732-D2798F2040AE}">
      <dgm:prSet/>
      <dgm:spPr/>
      <dgm:t>
        <a:bodyPr/>
        <a:lstStyle/>
        <a:p>
          <a:endParaRPr lang="en-GB"/>
        </a:p>
      </dgm:t>
    </dgm:pt>
    <dgm:pt modelId="{A227C2D7-A343-4F6B-B491-C0271F72679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B9375A2F-FDD7-4FA2-8F71-A8AC37E28ED1}" type="parTrans" cxnId="{CAB41D92-FAA2-40CD-9210-BA2A3381F0F4}">
      <dgm:prSet/>
      <dgm:spPr/>
      <dgm:t>
        <a:bodyPr/>
        <a:lstStyle/>
        <a:p>
          <a:endParaRPr lang="en-GB"/>
        </a:p>
      </dgm:t>
    </dgm:pt>
    <dgm:pt modelId="{AACCB427-8CE0-4132-A49B-450CFCC89B4E}" type="sibTrans" cxnId="{CAB41D92-FAA2-40CD-9210-BA2A3381F0F4}">
      <dgm:prSet/>
      <dgm:spPr/>
      <dgm:t>
        <a:bodyPr/>
        <a:lstStyle/>
        <a:p>
          <a:endParaRPr lang="en-GB"/>
        </a:p>
      </dgm:t>
    </dgm:pt>
    <dgm:pt modelId="{AC7491AD-DFF5-4F56-88A9-38CA82796D5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959A89A9-C3B4-42D5-A95C-FD79BBDE4659}" type="parTrans" cxnId="{5127D683-36D2-4753-94A7-90364FE24853}">
      <dgm:prSet/>
      <dgm:spPr/>
      <dgm:t>
        <a:bodyPr/>
        <a:lstStyle/>
        <a:p>
          <a:endParaRPr lang="en-GB"/>
        </a:p>
      </dgm:t>
    </dgm:pt>
    <dgm:pt modelId="{C533E185-5722-4504-9F0B-F235F9FADA3A}" type="sibTrans" cxnId="{5127D683-36D2-4753-94A7-90364FE24853}">
      <dgm:prSet/>
      <dgm:spPr/>
      <dgm:t>
        <a:bodyPr/>
        <a:lstStyle/>
        <a:p>
          <a:endParaRPr lang="en-GB"/>
        </a:p>
      </dgm:t>
    </dgm:pt>
    <dgm:pt modelId="{881F5813-4BED-4BBB-A35B-3648A97DB608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Controlled user access (ELIXIR authentication &amp; </a:t>
          </a:r>
          <a:r>
            <a:rPr lang="en-US" dirty="0" err="1">
              <a:solidFill>
                <a:schemeClr val="accent6">
                  <a:lumMod val="40000"/>
                  <a:lumOff val="60000"/>
                </a:schemeClr>
              </a:solidFill>
            </a:rPr>
            <a:t>authorisation</a:t>
          </a:r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)</a:t>
          </a:r>
        </a:p>
      </dgm:t>
    </dgm:pt>
    <dgm:pt modelId="{B6770F3D-06AE-4AE5-80AD-0A63C4EEE76B}" type="parTrans" cxnId="{DEE8B9BB-F4E4-44F5-AD08-87E399D0F9BF}">
      <dgm:prSet/>
      <dgm:spPr/>
      <dgm:t>
        <a:bodyPr/>
        <a:lstStyle/>
        <a:p>
          <a:endParaRPr lang="en-GB"/>
        </a:p>
      </dgm:t>
    </dgm:pt>
    <dgm:pt modelId="{09DA3C5C-951A-412A-8D37-DB5DA7AF7115}" type="sibTrans" cxnId="{DEE8B9BB-F4E4-44F5-AD08-87E399D0F9BF}">
      <dgm:prSet/>
      <dgm:spPr/>
      <dgm:t>
        <a:bodyPr/>
        <a:lstStyle/>
        <a:p>
          <a:endParaRPr lang="en-GB"/>
        </a:p>
      </dgm:t>
    </dgm:pt>
    <dgm:pt modelId="{791E542D-1B7F-49A5-ADAB-6A1774D7450F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Create detailed standardized provenance metadata of derivative datasets</a:t>
          </a:r>
        </a:p>
      </dgm:t>
    </dgm:pt>
    <dgm:pt modelId="{7129DAE6-08BD-406E-B731-907361D4A411}" type="parTrans" cxnId="{507BC247-21C7-45CB-B882-5FE1146DCBA2}">
      <dgm:prSet/>
      <dgm:spPr/>
      <dgm:t>
        <a:bodyPr/>
        <a:lstStyle/>
        <a:p>
          <a:endParaRPr lang="en-GB"/>
        </a:p>
      </dgm:t>
    </dgm:pt>
    <dgm:pt modelId="{F1526D8C-ED0C-45BC-B9C1-4934C13FC7E5}" type="sibTrans" cxnId="{507BC247-21C7-45CB-B882-5FE1146DCBA2}">
      <dgm:prSet/>
      <dgm:spPr/>
      <dgm:t>
        <a:bodyPr/>
        <a:lstStyle/>
        <a:p>
          <a:endParaRPr lang="en-GB"/>
        </a:p>
      </dgm:t>
    </dgm:pt>
    <dgm:pt modelId="{17963A22-E8DB-42FC-889D-27D94436B8A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Derivative datasets and outputs packaged as Research Objectives (ROs)</a:t>
          </a:r>
        </a:p>
      </dgm:t>
    </dgm:pt>
    <dgm:pt modelId="{FE8409CE-9D83-4E68-A2FA-3D56B0F1BB99}" type="parTrans" cxnId="{6EEE8AEE-B152-44A5-9A57-648A11586836}">
      <dgm:prSet/>
      <dgm:spPr/>
      <dgm:t>
        <a:bodyPr/>
        <a:lstStyle/>
        <a:p>
          <a:endParaRPr lang="en-GB"/>
        </a:p>
      </dgm:t>
    </dgm:pt>
    <dgm:pt modelId="{C478E95C-433B-4891-ADF7-EBD2643388E3}" type="sibTrans" cxnId="{6EEE8AEE-B152-44A5-9A57-648A11586836}">
      <dgm:prSet/>
      <dgm:spPr/>
      <dgm:t>
        <a:bodyPr/>
        <a:lstStyle/>
        <a:p>
          <a:endParaRPr lang="en-GB"/>
        </a:p>
      </dgm:t>
    </dgm:pt>
    <dgm:pt modelId="{92056262-9D30-4068-BF42-C9A28303D308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Mature services will be containerized and incorporated into SDR workflow &amp; tool registry</a:t>
          </a:r>
        </a:p>
      </dgm:t>
    </dgm:pt>
    <dgm:pt modelId="{2932F7C3-0C56-48C9-9785-2EE6186CF8A5}" type="parTrans" cxnId="{4E7DCC1D-050D-4432-BF91-97B56EE737B7}">
      <dgm:prSet/>
      <dgm:spPr/>
      <dgm:t>
        <a:bodyPr/>
        <a:lstStyle/>
        <a:p>
          <a:endParaRPr lang="en-GB"/>
        </a:p>
      </dgm:t>
    </dgm:pt>
    <dgm:pt modelId="{85626FE5-9651-4E68-A361-43CB47125CF9}" type="sibTrans" cxnId="{4E7DCC1D-050D-4432-BF91-97B56EE737B7}">
      <dgm:prSet/>
      <dgm:spPr/>
      <dgm:t>
        <a:bodyPr/>
        <a:lstStyle/>
        <a:p>
          <a:endParaRPr lang="en-GB"/>
        </a:p>
      </dgm:t>
    </dgm:pt>
    <dgm:pt modelId="{87E39586-472C-4099-93E7-F86EB9F1FA88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i="1" dirty="0">
              <a:solidFill>
                <a:schemeClr val="accent6">
                  <a:lumMod val="40000"/>
                  <a:lumOff val="60000"/>
                </a:schemeClr>
              </a:solidFill>
            </a:rPr>
            <a:t>Services include:</a:t>
          </a:r>
        </a:p>
      </dgm:t>
    </dgm:pt>
    <dgm:pt modelId="{20EDBC9E-0E1D-49EE-8B5B-62579F64E1CE}" type="parTrans" cxnId="{ABD205D8-5C92-4077-BA97-9418CCA55B40}">
      <dgm:prSet/>
      <dgm:spPr/>
      <dgm:t>
        <a:bodyPr/>
        <a:lstStyle/>
        <a:p>
          <a:endParaRPr lang="en-GB"/>
        </a:p>
      </dgm:t>
    </dgm:pt>
    <dgm:pt modelId="{FD02DF33-1FD4-4FAF-9CAD-A0EF7BDE3B8B}" type="sibTrans" cxnId="{ABD205D8-5C92-4077-BA97-9418CCA55B40}">
      <dgm:prSet/>
      <dgm:spPr/>
      <dgm:t>
        <a:bodyPr/>
        <a:lstStyle/>
        <a:p>
          <a:endParaRPr lang="en-GB"/>
        </a:p>
      </dgm:t>
    </dgm:pt>
    <dgm:pt modelId="{CB268E28-5367-43F3-B03E-7E81A044E9AA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Ledger log of all ROs &amp; specimen UIDs</a:t>
          </a:r>
        </a:p>
      </dgm:t>
    </dgm:pt>
    <dgm:pt modelId="{14509C4D-C7BA-4EFD-A965-20CBF06740DA}" type="parTrans" cxnId="{1DA1F0FC-2E9F-41C8-91D0-71302DC2232E}">
      <dgm:prSet/>
      <dgm:spPr/>
      <dgm:t>
        <a:bodyPr/>
        <a:lstStyle/>
        <a:p>
          <a:endParaRPr lang="en-GB"/>
        </a:p>
      </dgm:t>
    </dgm:pt>
    <dgm:pt modelId="{C5E6F044-57E9-45BF-8B94-13E30B0EDD24}" type="sibTrans" cxnId="{1DA1F0FC-2E9F-41C8-91D0-71302DC2232E}">
      <dgm:prSet/>
      <dgm:spPr/>
      <dgm:t>
        <a:bodyPr/>
        <a:lstStyle/>
        <a:p>
          <a:endParaRPr lang="en-GB"/>
        </a:p>
      </dgm:t>
    </dgm:pt>
    <dgm:pt modelId="{136508A2-46C0-4354-A879-74EE7BA34BD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BF14BDE8-24A1-4DBD-9A9F-83C49944DF6E}" type="parTrans" cxnId="{2429C7EE-2B78-4AF7-B5B6-E6BE4D547747}">
      <dgm:prSet/>
      <dgm:spPr/>
      <dgm:t>
        <a:bodyPr/>
        <a:lstStyle/>
        <a:p>
          <a:endParaRPr lang="en-GB"/>
        </a:p>
      </dgm:t>
    </dgm:pt>
    <dgm:pt modelId="{473DE7C5-24AE-4BF1-B55E-75D167E17DA8}" type="sibTrans" cxnId="{2429C7EE-2B78-4AF7-B5B6-E6BE4D547747}">
      <dgm:prSet/>
      <dgm:spPr/>
      <dgm:t>
        <a:bodyPr/>
        <a:lstStyle/>
        <a:p>
          <a:endParaRPr lang="en-GB"/>
        </a:p>
      </dgm:t>
    </dgm:pt>
    <dgm:pt modelId="{EF83B29C-6F58-43F9-B99F-420C145A1D4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Training and workshops to promote use</a:t>
          </a:r>
        </a:p>
      </dgm:t>
    </dgm:pt>
    <dgm:pt modelId="{31989B66-B132-49A7-B4A6-A02C231543D1}" type="parTrans" cxnId="{B811115E-2491-444C-B1CA-160036C8BEF6}">
      <dgm:prSet/>
      <dgm:spPr/>
      <dgm:t>
        <a:bodyPr/>
        <a:lstStyle/>
        <a:p>
          <a:endParaRPr lang="en-GB"/>
        </a:p>
      </dgm:t>
    </dgm:pt>
    <dgm:pt modelId="{30C63EF3-9CB4-404A-A7CE-AFB4AE532399}" type="sibTrans" cxnId="{B811115E-2491-444C-B1CA-160036C8BEF6}">
      <dgm:prSet/>
      <dgm:spPr/>
      <dgm:t>
        <a:bodyPr/>
        <a:lstStyle/>
        <a:p>
          <a:endParaRPr lang="en-GB"/>
        </a:p>
      </dgm:t>
    </dgm:pt>
    <dgm:pt modelId="{6592C973-FC94-4AFB-96D7-44332298991F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accent6">
                  <a:lumMod val="40000"/>
                  <a:lumOff val="60000"/>
                </a:schemeClr>
              </a:solidFill>
            </a:rPr>
            <a:t>Exploitation of data by third parties</a:t>
          </a:r>
        </a:p>
      </dgm:t>
    </dgm:pt>
    <dgm:pt modelId="{D5715C7F-C004-439D-B9D0-AFFAEC67A54B}" type="parTrans" cxnId="{A6999CAF-855A-4C44-80B5-617F4D6B7103}">
      <dgm:prSet/>
      <dgm:spPr/>
      <dgm:t>
        <a:bodyPr/>
        <a:lstStyle/>
        <a:p>
          <a:endParaRPr lang="en-GB"/>
        </a:p>
      </dgm:t>
    </dgm:pt>
    <dgm:pt modelId="{D9578F44-B62E-4CC5-9C5B-05C2BCC74155}" type="sibTrans" cxnId="{A6999CAF-855A-4C44-80B5-617F4D6B7103}">
      <dgm:prSet/>
      <dgm:spPr/>
      <dgm:t>
        <a:bodyPr/>
        <a:lstStyle/>
        <a:p>
          <a:endParaRPr lang="en-GB"/>
        </a:p>
      </dgm:t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</dgm:pt>
    <dgm:pt modelId="{5EE076EB-9829-4A5D-870C-0D8DF1F0666F}" type="pres">
      <dgm:prSet presAssocID="{9ECF4BD9-FEE3-4787-A140-2A8791DC0E10}" presName="composite" presStyleCnt="0"/>
      <dgm:spPr/>
    </dgm:pt>
    <dgm:pt modelId="{9F347467-A5BE-4D56-9F9C-DDDE2C9A8447}" type="pres">
      <dgm:prSet presAssocID="{9ECF4BD9-FEE3-4787-A140-2A8791DC0E1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C97C9ADA-C582-4C42-8ED4-2FED92C905BC}" type="pres">
      <dgm:prSet presAssocID="{9ECF4BD9-FEE3-4787-A140-2A8791DC0E10}" presName="desTx" presStyleLbl="alignAccFollowNode1" presStyleIdx="0" presStyleCnt="4">
        <dgm:presLayoutVars>
          <dgm:bulletEnabled val="1"/>
        </dgm:presLayoutVars>
      </dgm:prSet>
      <dgm:spPr/>
    </dgm:pt>
    <dgm:pt modelId="{B891ED87-DB45-42D8-9E37-A9DAD9F80E65}" type="pres">
      <dgm:prSet presAssocID="{9722AD30-03DA-4864-87A2-A1FCEE8460A8}" presName="space" presStyleCnt="0"/>
      <dgm:spPr/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B31B566-F93C-4932-9C27-2AC260B106B4}" type="pres">
      <dgm:prSet presAssocID="{75151AD3-56D0-4892-9CC3-0245E0F61F03}" presName="desTx" presStyleLbl="alignAccFollowNode1" presStyleIdx="1" presStyleCnt="4">
        <dgm:presLayoutVars>
          <dgm:bulletEnabled val="1"/>
        </dgm:presLayoutVars>
      </dgm:prSet>
      <dgm:spPr/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571D68AB-B350-4D5C-AB6A-ABC40C2D8986}" type="pres">
      <dgm:prSet presAssocID="{C8B9AACC-6090-4E93-B112-FEF419B2C8C0}" presName="desTx" presStyleLbl="alignAccFollowNode1" presStyleIdx="2" presStyleCnt="4">
        <dgm:presLayoutVars>
          <dgm:bulletEnabled val="1"/>
        </dgm:presLayoutVars>
      </dgm:prSet>
      <dgm:spPr/>
    </dgm:pt>
    <dgm:pt modelId="{F7B218AC-2FBD-4F6D-AFE8-3263399BC2F7}" type="pres">
      <dgm:prSet presAssocID="{189DEA9E-C25E-4034-8501-E0959F0E50DA}" presName="space" presStyleCnt="0"/>
      <dgm:spPr/>
    </dgm:pt>
    <dgm:pt modelId="{F7101213-BF46-4FD5-9C2C-E1DDF6F4C64B}" type="pres">
      <dgm:prSet presAssocID="{C5E6BC8D-1A4E-42C8-8E2C-7EC17FC2E1D1}" presName="composite" presStyleCnt="0"/>
      <dgm:spPr/>
    </dgm:pt>
    <dgm:pt modelId="{98493B2B-A905-429A-BAEF-6EBFD0668D83}" type="pres">
      <dgm:prSet presAssocID="{C5E6BC8D-1A4E-42C8-8E2C-7EC17FC2E1D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875AD089-2E66-469E-88C2-DFFE8330212E}" type="pres">
      <dgm:prSet presAssocID="{C5E6BC8D-1A4E-42C8-8E2C-7EC17FC2E1D1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943E3C02-BB82-4FFF-81A7-50C1C2DCE40A}" srcId="{75151AD3-56D0-4892-9CC3-0245E0F61F03}" destId="{4395FD42-8A21-40B6-812C-A3F857563785}" srcOrd="4" destOrd="0" parTransId="{B1D27F28-6CA8-4007-9F9D-34EAFA1AA2DC}" sibTransId="{964CB832-94A6-43A7-96CE-DB5390782F80}"/>
    <dgm:cxn modelId="{A18F1604-AE79-405A-92D5-54092227FBBE}" type="presOf" srcId="{92056262-9D30-4068-BF42-C9A28303D308}" destId="{9B31B566-F93C-4932-9C27-2AC260B106B4}" srcOrd="0" destOrd="7" presId="urn:microsoft.com/office/officeart/2005/8/layout/hList1"/>
    <dgm:cxn modelId="{79399906-5E3F-4DD2-9C6C-D28CCF9C9EBC}" type="presOf" srcId="{DD879645-BB58-407B-A47E-D1FA7C57DE19}" destId="{9B31B566-F93C-4932-9C27-2AC260B106B4}" srcOrd="0" destOrd="2" presId="urn:microsoft.com/office/officeart/2005/8/layout/hList1"/>
    <dgm:cxn modelId="{25DA3B0D-CB8B-4BB1-858B-D6217B3BF5E3}" type="presOf" srcId="{35CF6BCC-404A-4E28-AC67-DE2E8F26088D}" destId="{C97C9ADA-C582-4C42-8ED4-2FED92C905BC}" srcOrd="0" destOrd="3" presId="urn:microsoft.com/office/officeart/2005/8/layout/hList1"/>
    <dgm:cxn modelId="{7384CF0D-EBF6-4A60-9087-70CED43EEE70}" srcId="{9ECF4BD9-FEE3-4787-A140-2A8791DC0E10}" destId="{75BDE646-91DA-4C79-8949-0810E914BE7C}" srcOrd="4" destOrd="0" parTransId="{945DA06D-DC71-47F9-A334-D68005177674}" sibTransId="{559310BB-CC98-4A08-B234-CAF968B0FBA2}"/>
    <dgm:cxn modelId="{64F2FF17-9D0E-4BC0-8E51-9A1ED6046F5A}" type="presOf" srcId="{C923180A-1F5E-4EDF-B1B4-BF296491DA39}" destId="{571D68AB-B350-4D5C-AB6A-ABC40C2D8986}" srcOrd="0" destOrd="1" presId="urn:microsoft.com/office/officeart/2005/8/layout/hList1"/>
    <dgm:cxn modelId="{586B6C18-C04F-4E17-9A42-B3BA386F4BE2}" srcId="{C5E6BC8D-1A4E-42C8-8E2C-7EC17FC2E1D1}" destId="{30A7956B-D58E-499A-817A-5AD555E4CE04}" srcOrd="5" destOrd="0" parTransId="{3090A1D5-4A45-49CB-8D53-83E14012D91C}" sibTransId="{00591E76-F918-474C-B0C1-C8EA6448625A}"/>
    <dgm:cxn modelId="{37385A1A-A68B-4B81-A59E-70EB1994DC87}" type="presOf" srcId="{EF93052F-8338-472C-9811-EB2ED2E95846}" destId="{C97C9ADA-C582-4C42-8ED4-2FED92C905BC}" srcOrd="0" destOrd="0" presId="urn:microsoft.com/office/officeart/2005/8/layout/hList1"/>
    <dgm:cxn modelId="{C831941A-2219-4674-AAA0-374427F13A66}" type="presOf" srcId="{136508A2-46C0-4354-A879-74EE7BA34BD5}" destId="{875AD089-2E66-469E-88C2-DFFE8330212E}" srcOrd="0" destOrd="0" presId="urn:microsoft.com/office/officeart/2005/8/layout/hList1"/>
    <dgm:cxn modelId="{1A75311C-ABA3-442F-84B5-50D32FEEC612}" type="presOf" srcId="{4395FD42-8A21-40B6-812C-A3F857563785}" destId="{9B31B566-F93C-4932-9C27-2AC260B106B4}" srcOrd="0" destOrd="4" presId="urn:microsoft.com/office/officeart/2005/8/layout/hList1"/>
    <dgm:cxn modelId="{4E7DCC1D-050D-4432-BF91-97B56EE737B7}" srcId="{75151AD3-56D0-4892-9CC3-0245E0F61F03}" destId="{92056262-9D30-4068-BF42-C9A28303D308}" srcOrd="7" destOrd="0" parTransId="{2932F7C3-0C56-48C9-9785-2EE6186CF8A5}" sibTransId="{85626FE5-9651-4E68-A361-43CB47125CF9}"/>
    <dgm:cxn modelId="{CF589E21-1ED4-4914-8AE5-4F89A683BBAB}" srcId="{C5E6BC8D-1A4E-42C8-8E2C-7EC17FC2E1D1}" destId="{C5B485F1-F13C-4204-91AB-500C66F09855}" srcOrd="3" destOrd="0" parTransId="{B5E276FF-7964-4F06-B082-1246FD0456A1}" sibTransId="{4F363E95-CD5A-4C40-A108-B2CB5C15991E}"/>
    <dgm:cxn modelId="{F05D7C2A-4516-4162-8ECB-BE2CA4BCF1CC}" srcId="{75151AD3-56D0-4892-9CC3-0245E0F61F03}" destId="{BC92B647-9A2D-408D-BEDD-58DCFEB6B293}" srcOrd="8" destOrd="0" parTransId="{6B653552-6E28-4000-8F75-4721082FC221}" sibTransId="{E55483BF-67F5-409D-8551-9F13175C6889}"/>
    <dgm:cxn modelId="{B810322B-F62C-4842-B179-0DD143F4AEFB}" type="presOf" srcId="{09E2EDBB-FB3E-4B60-875C-23AF617F3985}" destId="{875AD089-2E66-469E-88C2-DFFE8330212E}" srcOrd="0" destOrd="1" presId="urn:microsoft.com/office/officeart/2005/8/layout/hList1"/>
    <dgm:cxn modelId="{E4F42334-EB63-40DE-94BB-2D0F07F5D639}" srcId="{C5E6BC8D-1A4E-42C8-8E2C-7EC17FC2E1D1}" destId="{09E2EDBB-FB3E-4B60-875C-23AF617F3985}" srcOrd="1" destOrd="0" parTransId="{E5138E13-E922-4691-9380-87EA04CDF907}" sibTransId="{12A8F3F2-3EA0-4A05-ADCA-5CBAB885E305}"/>
    <dgm:cxn modelId="{6E16B936-4FA9-4104-8271-DE3086E63761}" type="presOf" srcId="{EF83B29C-6F58-43F9-B99F-420C145A1D43}" destId="{875AD089-2E66-469E-88C2-DFFE8330212E}" srcOrd="0" destOrd="2" presId="urn:microsoft.com/office/officeart/2005/8/layout/hList1"/>
    <dgm:cxn modelId="{C8B02138-48B8-48DD-9210-9C4062A5DFCB}" srcId="{75151AD3-56D0-4892-9CC3-0245E0F61F03}" destId="{6AF331F5-D380-4B3C-AE97-8FD1CEA4C0D7}" srcOrd="5" destOrd="0" parTransId="{77395BC5-707E-40BB-8905-26B41310A35C}" sibTransId="{7C78AAE8-427B-4E94-9EAE-73433665242D}"/>
    <dgm:cxn modelId="{BCE5DB3A-467D-498D-996F-34F511A90A5C}" srcId="{C8B9AACC-6090-4E93-B112-FEF419B2C8C0}" destId="{C923180A-1F5E-4EDF-B1B4-BF296491DA39}" srcOrd="1" destOrd="0" parTransId="{64CF54F0-ABE1-4118-8E0E-503764491476}" sibTransId="{EAFD4255-150B-483D-854A-FCFF3E1C3818}"/>
    <dgm:cxn modelId="{980AA43B-AD8E-41A5-B07D-216F2E6992F0}" type="presOf" srcId="{B369EDCD-A9FE-4F39-825F-6FE9A2AEECE4}" destId="{C97C9ADA-C582-4C42-8ED4-2FED92C905BC}" srcOrd="0" destOrd="2" presId="urn:microsoft.com/office/officeart/2005/8/layout/hList1"/>
    <dgm:cxn modelId="{2694DE3F-14AC-43BF-8A44-ADEF75A5DBD8}" srcId="{9ECF4BD9-FEE3-4787-A140-2A8791DC0E10}" destId="{9F7E0598-8518-4077-BC4B-96031B6C253F}" srcOrd="5" destOrd="0" parTransId="{4A5A3417-49C0-42BC-BA40-7BB4E8328B11}" sibTransId="{9B85123A-4A71-4CD9-A887-9CAA2909DE09}"/>
    <dgm:cxn modelId="{32CDA040-52DA-4DED-AFDD-CED8FC9DD40F}" type="presOf" srcId="{75BDE646-91DA-4C79-8949-0810E914BE7C}" destId="{C97C9ADA-C582-4C42-8ED4-2FED92C905BC}" srcOrd="0" destOrd="4" presId="urn:microsoft.com/office/officeart/2005/8/layout/hList1"/>
    <dgm:cxn modelId="{B811115E-2491-444C-B1CA-160036C8BEF6}" srcId="{C5E6BC8D-1A4E-42C8-8E2C-7EC17FC2E1D1}" destId="{EF83B29C-6F58-43F9-B99F-420C145A1D43}" srcOrd="2" destOrd="0" parTransId="{31989B66-B132-49A7-B4A6-A02C231543D1}" sibTransId="{30C63EF3-9CB4-404A-A7CE-AFB4AE532399}"/>
    <dgm:cxn modelId="{AB870760-DCE3-4BCD-9C00-3AFE4E4109C6}" type="presOf" srcId="{8BC225E8-3DBD-48AA-AE60-7CBF0BB7846E}" destId="{C97C9ADA-C582-4C42-8ED4-2FED92C905BC}" srcOrd="0" destOrd="6" presId="urn:microsoft.com/office/officeart/2005/8/layout/hList1"/>
    <dgm:cxn modelId="{44FC2A66-D522-4869-924D-0071DFD27E71}" srcId="{75151AD3-56D0-4892-9CC3-0245E0F61F03}" destId="{59365255-E344-4934-AFAF-5D657FD4A8CE}" srcOrd="3" destOrd="0" parTransId="{B6ABD2EC-B4BA-450A-88C6-573E6FE0CA4D}" sibTransId="{BBA42AA3-B924-409A-9F13-C12B333BC24E}"/>
    <dgm:cxn modelId="{CC083C67-189C-4691-83DD-5F411037E7AC}" type="presOf" srcId="{C032F1C4-CE23-4B17-8F24-BE6AC62B5DD2}" destId="{D87BED67-81A6-4D17-8D17-E76427E1E33B}" srcOrd="0" destOrd="0" presId="urn:microsoft.com/office/officeart/2005/8/layout/hList1"/>
    <dgm:cxn modelId="{507BC247-21C7-45CB-B882-5FE1146DCBA2}" srcId="{C8B9AACC-6090-4E93-B112-FEF419B2C8C0}" destId="{791E542D-1B7F-49A5-ADAB-6A1774D7450F}" srcOrd="3" destOrd="0" parTransId="{7129DAE6-08BD-406E-B731-907361D4A411}" sibTransId="{F1526D8C-ED0C-45BC-B9C1-4934C13FC7E5}"/>
    <dgm:cxn modelId="{8D095869-7675-4F22-BCE8-ECE5707CB6E1}" type="presOf" srcId="{C8B9AACC-6090-4E93-B112-FEF419B2C8C0}" destId="{7C161E6A-A933-4F26-AC69-DB5355D2DFE6}" srcOrd="0" destOrd="0" presId="urn:microsoft.com/office/officeart/2005/8/layout/hList1"/>
    <dgm:cxn modelId="{0839064A-C0A4-4793-98C9-AD59CECDA429}" srcId="{C032F1C4-CE23-4B17-8F24-BE6AC62B5DD2}" destId="{C8B9AACC-6090-4E93-B112-FEF419B2C8C0}" srcOrd="2" destOrd="0" parTransId="{A7E617ED-9935-4663-8F3F-C5929E3D596D}" sibTransId="{189DEA9E-C25E-4034-8501-E0959F0E50DA}"/>
    <dgm:cxn modelId="{305CD64A-AF33-4B86-BE70-B2C039BDEBA9}" type="presOf" srcId="{9ECF4BD9-FEE3-4787-A140-2A8791DC0E10}" destId="{9F347467-A5BE-4D56-9F9C-DDDE2C9A8447}" srcOrd="0" destOrd="0" presId="urn:microsoft.com/office/officeart/2005/8/layout/hList1"/>
    <dgm:cxn modelId="{7BF9AC4E-78F4-432F-98B5-387143B4FF52}" srcId="{9ECF4BD9-FEE3-4787-A140-2A8791DC0E10}" destId="{35CF6BCC-404A-4E28-AC67-DE2E8F26088D}" srcOrd="3" destOrd="0" parTransId="{BF1E7C1E-D058-404F-9609-C71D50E1E9EF}" sibTransId="{9EB156C7-9751-4321-824A-1B75EAB5C9D9}"/>
    <dgm:cxn modelId="{56042070-0A06-4FAA-BE28-A32678C34813}" type="presOf" srcId="{791E542D-1B7F-49A5-ADAB-6A1774D7450F}" destId="{571D68AB-B350-4D5C-AB6A-ABC40C2D8986}" srcOrd="0" destOrd="3" presId="urn:microsoft.com/office/officeart/2005/8/layout/hList1"/>
    <dgm:cxn modelId="{B3F56657-65B1-47D2-980F-BF89C282465A}" type="presOf" srcId="{AC7491AD-DFF5-4F56-88A9-38CA82796D56}" destId="{571D68AB-B350-4D5C-AB6A-ABC40C2D8986}" srcOrd="0" destOrd="0" presId="urn:microsoft.com/office/officeart/2005/8/layout/hList1"/>
    <dgm:cxn modelId="{65979278-166D-4ED1-ACF2-7C81B209CC6E}" type="presOf" srcId="{E2310A25-4CEE-4847-8204-2DCFD01A1AD1}" destId="{9B31B566-F93C-4932-9C27-2AC260B106B4}" srcOrd="0" destOrd="6" presId="urn:microsoft.com/office/officeart/2005/8/layout/hList1"/>
    <dgm:cxn modelId="{CE4C6A79-07B6-42C6-A93A-844200F01CF0}" srcId="{9ECF4BD9-FEE3-4787-A140-2A8791DC0E10}" destId="{EF93052F-8338-472C-9811-EB2ED2E95846}" srcOrd="0" destOrd="0" parTransId="{FE2E3551-E156-4E34-8C39-4D5E775B57D4}" sibTransId="{C1A700A8-9F2D-48AE-9937-FD64BA51E242}"/>
    <dgm:cxn modelId="{5F70A359-E9BE-41C7-84ED-620E99D1FAE2}" type="presOf" srcId="{17963A22-E8DB-42FC-889D-27D94436B8A5}" destId="{571D68AB-B350-4D5C-AB6A-ABC40C2D8986}" srcOrd="0" destOrd="4" presId="urn:microsoft.com/office/officeart/2005/8/layout/hList1"/>
    <dgm:cxn modelId="{52A2BD59-2C88-4FA0-9160-1002F8423832}" type="presOf" srcId="{9F7E0598-8518-4077-BC4B-96031B6C253F}" destId="{C97C9ADA-C582-4C42-8ED4-2FED92C905BC}" srcOrd="0" destOrd="5" presId="urn:microsoft.com/office/officeart/2005/8/layout/hList1"/>
    <dgm:cxn modelId="{3BCB8F7D-5058-4C4E-B7E8-4450CD338FC7}" type="presOf" srcId="{C5E6BC8D-1A4E-42C8-8E2C-7EC17FC2E1D1}" destId="{98493B2B-A905-429A-BAEF-6EBFD0668D83}" srcOrd="0" destOrd="0" presId="urn:microsoft.com/office/officeart/2005/8/layout/hList1"/>
    <dgm:cxn modelId="{B8151A82-97B0-4A6B-96BC-6914694D949A}" srcId="{C032F1C4-CE23-4B17-8F24-BE6AC62B5DD2}" destId="{C5E6BC8D-1A4E-42C8-8E2C-7EC17FC2E1D1}" srcOrd="3" destOrd="0" parTransId="{D540C9D5-0D0F-4ED0-A8C6-5122EF89E0B8}" sibTransId="{3984F889-9155-4B34-8DCE-A8EECAF129A9}"/>
    <dgm:cxn modelId="{88568782-EE0F-4A71-8A9A-EBA3C62B3C34}" type="presOf" srcId="{CB268E28-5367-43F3-B03E-7E81A044E9AA}" destId="{571D68AB-B350-4D5C-AB6A-ABC40C2D8986}" srcOrd="0" destOrd="5" presId="urn:microsoft.com/office/officeart/2005/8/layout/hList1"/>
    <dgm:cxn modelId="{5127D683-36D2-4753-94A7-90364FE24853}" srcId="{C8B9AACC-6090-4E93-B112-FEF419B2C8C0}" destId="{AC7491AD-DFF5-4F56-88A9-38CA82796D56}" srcOrd="0" destOrd="0" parTransId="{959A89A9-C3B4-42D5-A95C-FD79BBDE4659}" sibTransId="{C533E185-5722-4504-9F0B-F235F9FADA3A}"/>
    <dgm:cxn modelId="{683A4A86-BF9F-4405-8641-8B70D0B8176E}" srcId="{C032F1C4-CE23-4B17-8F24-BE6AC62B5DD2}" destId="{9ECF4BD9-FEE3-4787-A140-2A8791DC0E10}" srcOrd="0" destOrd="0" parTransId="{AAB7DEB2-202A-4BB2-A935-4344A6217151}" sibTransId="{9722AD30-03DA-4864-87A2-A1FCEE8460A8}"/>
    <dgm:cxn modelId="{BA695E89-5138-4477-8E10-F07EBA508D13}" srcId="{9ECF4BD9-FEE3-4787-A140-2A8791DC0E10}" destId="{B369EDCD-A9FE-4F39-825F-6FE9A2AEECE4}" srcOrd="2" destOrd="0" parTransId="{E424B14E-C008-4731-B5EA-5EC621B36D8C}" sibTransId="{0CCBD401-91F0-4F5D-9DA3-B0568EF0FEC9}"/>
    <dgm:cxn modelId="{7879EB91-B537-42D1-AEB6-3D8C2E9D55B5}" type="presOf" srcId="{6AF331F5-D380-4B3C-AE97-8FD1CEA4C0D7}" destId="{9B31B566-F93C-4932-9C27-2AC260B106B4}" srcOrd="0" destOrd="5" presId="urn:microsoft.com/office/officeart/2005/8/layout/hList1"/>
    <dgm:cxn modelId="{CAB41D92-FAA2-40CD-9210-BA2A3381F0F4}" srcId="{75151AD3-56D0-4892-9CC3-0245E0F61F03}" destId="{A227C2D7-A343-4F6B-B491-C0271F72679C}" srcOrd="0" destOrd="0" parTransId="{B9375A2F-FDD7-4FA2-8F71-A8AC37E28ED1}" sibTransId="{AACCB427-8CE0-4132-A49B-450CFCC89B4E}"/>
    <dgm:cxn modelId="{419A49A8-D85A-4F56-9D59-57214AD853BA}" srcId="{9ECF4BD9-FEE3-4787-A140-2A8791DC0E10}" destId="{8BC225E8-3DBD-48AA-AE60-7CBF0BB7846E}" srcOrd="6" destOrd="0" parTransId="{8772DF3B-402D-4030-B4C9-2F002CB06604}" sibTransId="{993F813B-A512-46F8-94AD-7C22B786FDA1}"/>
    <dgm:cxn modelId="{B57A33AA-763B-49C0-8CD5-196CDAFC21D8}" type="presOf" srcId="{A227C2D7-A343-4F6B-B491-C0271F72679C}" destId="{9B31B566-F93C-4932-9C27-2AC260B106B4}" srcOrd="0" destOrd="0" presId="urn:microsoft.com/office/officeart/2005/8/layout/hList1"/>
    <dgm:cxn modelId="{0CEA9BAB-453B-4791-BF7C-BBAD809B21FA}" type="presOf" srcId="{BC92B647-9A2D-408D-BEDD-58DCFEB6B293}" destId="{9B31B566-F93C-4932-9C27-2AC260B106B4}" srcOrd="0" destOrd="8" presId="urn:microsoft.com/office/officeart/2005/8/layout/hList1"/>
    <dgm:cxn modelId="{A6999CAF-855A-4C44-80B5-617F4D6B7103}" srcId="{C5E6BC8D-1A4E-42C8-8E2C-7EC17FC2E1D1}" destId="{6592C973-FC94-4AFB-96D7-44332298991F}" srcOrd="4" destOrd="0" parTransId="{D5715C7F-C004-439D-B9D0-AFFAEC67A54B}" sibTransId="{D9578F44-B62E-4CC5-9C5B-05C2BCC74155}"/>
    <dgm:cxn modelId="{CD8500BA-499C-4DB4-A18F-A0CAF7E3E500}" type="presOf" srcId="{30A7956B-D58E-499A-817A-5AD555E4CE04}" destId="{875AD089-2E66-469E-88C2-DFFE8330212E}" srcOrd="0" destOrd="5" presId="urn:microsoft.com/office/officeart/2005/8/layout/hList1"/>
    <dgm:cxn modelId="{DEE8B9BB-F4E4-44F5-AD08-87E399D0F9BF}" srcId="{C8B9AACC-6090-4E93-B112-FEF419B2C8C0}" destId="{881F5813-4BED-4BBB-A35B-3648A97DB608}" srcOrd="2" destOrd="0" parTransId="{B6770F3D-06AE-4AE5-80AD-0A63C4EEE76B}" sibTransId="{09DA3C5C-951A-412A-8D37-DB5DA7AF7115}"/>
    <dgm:cxn modelId="{80A9ACC8-983F-4A46-B30E-368CA433C614}" type="presOf" srcId="{881F5813-4BED-4BBB-A35B-3648A97DB608}" destId="{571D68AB-B350-4D5C-AB6A-ABC40C2D8986}" srcOrd="0" destOrd="2" presId="urn:microsoft.com/office/officeart/2005/8/layout/hList1"/>
    <dgm:cxn modelId="{B3DE65D2-24BB-4268-AA0A-53ADA4D0C0D3}" srcId="{C032F1C4-CE23-4B17-8F24-BE6AC62B5DD2}" destId="{75151AD3-56D0-4892-9CC3-0245E0F61F03}" srcOrd="1" destOrd="0" parTransId="{251E6184-4BAA-4DDB-A10B-FABA4B4EC6AC}" sibTransId="{8D6B5241-E3C8-447A-AED6-C9C8EC5B134E}"/>
    <dgm:cxn modelId="{FD9B52D6-BA60-4EC5-9E01-D02B91E28E94}" type="presOf" srcId="{6592C973-FC94-4AFB-96D7-44332298991F}" destId="{875AD089-2E66-469E-88C2-DFFE8330212E}" srcOrd="0" destOrd="4" presId="urn:microsoft.com/office/officeart/2005/8/layout/hList1"/>
    <dgm:cxn modelId="{ABD205D8-5C92-4077-BA97-9418CCA55B40}" srcId="{75151AD3-56D0-4892-9CC3-0245E0F61F03}" destId="{87E39586-472C-4099-93E7-F86EB9F1FA88}" srcOrd="1" destOrd="0" parTransId="{20EDBC9E-0E1D-49EE-8B5B-62579F64E1CE}" sibTransId="{FD02DF33-1FD4-4FAF-9CAD-A0EF7BDE3B8B}"/>
    <dgm:cxn modelId="{3E9B75DB-75F4-455D-858A-EC3EBA9233E4}" type="presOf" srcId="{240CE874-2221-49B3-BD1A-B008C8CF9A54}" destId="{C97C9ADA-C582-4C42-8ED4-2FED92C905BC}" srcOrd="0" destOrd="1" presId="urn:microsoft.com/office/officeart/2005/8/layout/hList1"/>
    <dgm:cxn modelId="{AC48E5E5-2784-4357-9732-D2798F2040AE}" srcId="{75151AD3-56D0-4892-9CC3-0245E0F61F03}" destId="{E2310A25-4CEE-4847-8204-2DCFD01A1AD1}" srcOrd="6" destOrd="0" parTransId="{5B2E36BF-2D65-4B01-9F2E-36AD5FFA4CB9}" sibTransId="{6E612AB8-DB27-4BD3-B892-AA96EC490E27}"/>
    <dgm:cxn modelId="{BD1904EE-CA3F-4828-8C1D-EBDA7EC3778E}" type="presOf" srcId="{59365255-E344-4934-AFAF-5D657FD4A8CE}" destId="{9B31B566-F93C-4932-9C27-2AC260B106B4}" srcOrd="0" destOrd="3" presId="urn:microsoft.com/office/officeart/2005/8/layout/hList1"/>
    <dgm:cxn modelId="{E0E559EE-F745-4296-9764-8F9C3499296E}" srcId="{75151AD3-56D0-4892-9CC3-0245E0F61F03}" destId="{DD879645-BB58-407B-A47E-D1FA7C57DE19}" srcOrd="2" destOrd="0" parTransId="{DF9B7292-02E2-428F-9384-E2F91AD9145A}" sibTransId="{888118AD-0CFE-47C8-B0CF-5D705BEE4271}"/>
    <dgm:cxn modelId="{6EEE8AEE-B152-44A5-9A57-648A11586836}" srcId="{C8B9AACC-6090-4E93-B112-FEF419B2C8C0}" destId="{17963A22-E8DB-42FC-889D-27D94436B8A5}" srcOrd="4" destOrd="0" parTransId="{FE8409CE-9D83-4E68-A2FA-3D56B0F1BB99}" sibTransId="{C478E95C-433B-4891-ADF7-EBD2643388E3}"/>
    <dgm:cxn modelId="{2429C7EE-2B78-4AF7-B5B6-E6BE4D547747}" srcId="{C5E6BC8D-1A4E-42C8-8E2C-7EC17FC2E1D1}" destId="{136508A2-46C0-4354-A879-74EE7BA34BD5}" srcOrd="0" destOrd="0" parTransId="{BF14BDE8-24A1-4DBD-9A9F-83C49944DF6E}" sibTransId="{473DE7C5-24AE-4BF1-B55E-75D167E17DA8}"/>
    <dgm:cxn modelId="{9A2304F0-CA77-4157-97FB-19797524E843}" type="presOf" srcId="{C5B485F1-F13C-4204-91AB-500C66F09855}" destId="{875AD089-2E66-469E-88C2-DFFE8330212E}" srcOrd="0" destOrd="3" presId="urn:microsoft.com/office/officeart/2005/8/layout/hList1"/>
    <dgm:cxn modelId="{3CE9EEF1-9399-4817-B628-96BE4D2E651B}" srcId="{9ECF4BD9-FEE3-4787-A140-2A8791DC0E10}" destId="{240CE874-2221-49B3-BD1A-B008C8CF9A54}" srcOrd="1" destOrd="0" parTransId="{B1B1E212-69C1-40D3-A7D5-ABA1732D7304}" sibTransId="{C4A01006-390B-4488-B121-88E2B407FABF}"/>
    <dgm:cxn modelId="{9BDDB7F4-F954-47D0-BF26-B49DBCDBABA9}" type="presOf" srcId="{75151AD3-56D0-4892-9CC3-0245E0F61F03}" destId="{BD651282-0938-422C-9E95-11E748D01F8C}" srcOrd="0" destOrd="0" presId="urn:microsoft.com/office/officeart/2005/8/layout/hList1"/>
    <dgm:cxn modelId="{1B2A9FFC-7FB7-4814-89FA-9BDEE77A0AD8}" type="presOf" srcId="{87E39586-472C-4099-93E7-F86EB9F1FA88}" destId="{9B31B566-F93C-4932-9C27-2AC260B106B4}" srcOrd="0" destOrd="1" presId="urn:microsoft.com/office/officeart/2005/8/layout/hList1"/>
    <dgm:cxn modelId="{1DA1F0FC-2E9F-41C8-91D0-71302DC2232E}" srcId="{C8B9AACC-6090-4E93-B112-FEF419B2C8C0}" destId="{CB268E28-5367-43F3-B03E-7E81A044E9AA}" srcOrd="5" destOrd="0" parTransId="{14509C4D-C7BA-4EFD-A965-20CBF06740DA}" sibTransId="{C5E6F044-57E9-45BF-8B94-13E30B0EDD24}"/>
    <dgm:cxn modelId="{F869F000-9D6C-495E-AB2E-F9FA5356CBA2}" type="presParOf" srcId="{D87BED67-81A6-4D17-8D17-E76427E1E33B}" destId="{5EE076EB-9829-4A5D-870C-0D8DF1F0666F}" srcOrd="0" destOrd="0" presId="urn:microsoft.com/office/officeart/2005/8/layout/hList1"/>
    <dgm:cxn modelId="{43B50454-5DA8-48C2-B3DD-B80ED20646F6}" type="presParOf" srcId="{5EE076EB-9829-4A5D-870C-0D8DF1F0666F}" destId="{9F347467-A5BE-4D56-9F9C-DDDE2C9A8447}" srcOrd="0" destOrd="0" presId="urn:microsoft.com/office/officeart/2005/8/layout/hList1"/>
    <dgm:cxn modelId="{93E21BB9-4FDA-47B7-8C85-567DE05E2CAA}" type="presParOf" srcId="{5EE076EB-9829-4A5D-870C-0D8DF1F0666F}" destId="{C97C9ADA-C582-4C42-8ED4-2FED92C905BC}" srcOrd="1" destOrd="0" presId="urn:microsoft.com/office/officeart/2005/8/layout/hList1"/>
    <dgm:cxn modelId="{991326E6-69C5-4F9C-8E32-C9DC5046E81C}" type="presParOf" srcId="{D87BED67-81A6-4D17-8D17-E76427E1E33B}" destId="{B891ED87-DB45-42D8-9E37-A9DAD9F80E65}" srcOrd="1" destOrd="0" presId="urn:microsoft.com/office/officeart/2005/8/layout/hList1"/>
    <dgm:cxn modelId="{9B82D092-6095-4B62-9778-C21CC10A262E}" type="presParOf" srcId="{D87BED67-81A6-4D17-8D17-E76427E1E33B}" destId="{3B4AE95A-9591-421D-A73D-8C752F096023}" srcOrd="2" destOrd="0" presId="urn:microsoft.com/office/officeart/2005/8/layout/hList1"/>
    <dgm:cxn modelId="{1AD12ADF-F748-4EF8-8ACE-59849555E318}" type="presParOf" srcId="{3B4AE95A-9591-421D-A73D-8C752F096023}" destId="{BD651282-0938-422C-9E95-11E748D01F8C}" srcOrd="0" destOrd="0" presId="urn:microsoft.com/office/officeart/2005/8/layout/hList1"/>
    <dgm:cxn modelId="{37F9E0B7-DEDA-470A-BAE5-BFB4BBEB779E}" type="presParOf" srcId="{3B4AE95A-9591-421D-A73D-8C752F096023}" destId="{9B31B566-F93C-4932-9C27-2AC260B106B4}" srcOrd="1" destOrd="0" presId="urn:microsoft.com/office/officeart/2005/8/layout/hList1"/>
    <dgm:cxn modelId="{37440EF8-BADA-4D39-947F-5BDB3D0BF69C}" type="presParOf" srcId="{D87BED67-81A6-4D17-8D17-E76427E1E33B}" destId="{B63729D6-F3DB-48E7-93F1-D6F50BEF5888}" srcOrd="3" destOrd="0" presId="urn:microsoft.com/office/officeart/2005/8/layout/hList1"/>
    <dgm:cxn modelId="{7EAD2686-97A6-4391-8200-8D6D94DC1C95}" type="presParOf" srcId="{D87BED67-81A6-4D17-8D17-E76427E1E33B}" destId="{72AAB9C0-3B52-40E5-B9E7-00904F9DBA3A}" srcOrd="4" destOrd="0" presId="urn:microsoft.com/office/officeart/2005/8/layout/hList1"/>
    <dgm:cxn modelId="{1868C6A5-B261-484A-AA09-077C70BBB2BA}" type="presParOf" srcId="{72AAB9C0-3B52-40E5-B9E7-00904F9DBA3A}" destId="{7C161E6A-A933-4F26-AC69-DB5355D2DFE6}" srcOrd="0" destOrd="0" presId="urn:microsoft.com/office/officeart/2005/8/layout/hList1"/>
    <dgm:cxn modelId="{C16309E4-64AC-415D-AC48-14CE20852E67}" type="presParOf" srcId="{72AAB9C0-3B52-40E5-B9E7-00904F9DBA3A}" destId="{571D68AB-B350-4D5C-AB6A-ABC40C2D8986}" srcOrd="1" destOrd="0" presId="urn:microsoft.com/office/officeart/2005/8/layout/hList1"/>
    <dgm:cxn modelId="{1A2C7CA1-D0C9-48BE-9EA5-57D0349B201C}" type="presParOf" srcId="{D87BED67-81A6-4D17-8D17-E76427E1E33B}" destId="{F7B218AC-2FBD-4F6D-AFE8-3263399BC2F7}" srcOrd="5" destOrd="0" presId="urn:microsoft.com/office/officeart/2005/8/layout/hList1"/>
    <dgm:cxn modelId="{CD0F1D31-5973-405C-BA9D-BA0E4AF84D0B}" type="presParOf" srcId="{D87BED67-81A6-4D17-8D17-E76427E1E33B}" destId="{F7101213-BF46-4FD5-9C2C-E1DDF6F4C64B}" srcOrd="6" destOrd="0" presId="urn:microsoft.com/office/officeart/2005/8/layout/hList1"/>
    <dgm:cxn modelId="{E220319A-AFBD-4C6F-8234-00046ECB3085}" type="presParOf" srcId="{F7101213-BF46-4FD5-9C2C-E1DDF6F4C64B}" destId="{98493B2B-A905-429A-BAEF-6EBFD0668D83}" srcOrd="0" destOrd="0" presId="urn:microsoft.com/office/officeart/2005/8/layout/hList1"/>
    <dgm:cxn modelId="{F94CFF05-A2AC-4FE9-B2D7-1497B532AF2B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47467-A5BE-4D56-9F9C-DDDE2C9A8447}">
      <dsp:nvSpPr>
        <dsp:cNvPr id="0" name=""/>
        <dsp:cNvSpPr/>
      </dsp:nvSpPr>
      <dsp:spPr>
        <a:xfrm>
          <a:off x="4324" y="125248"/>
          <a:ext cx="2600229" cy="893413"/>
        </a:xfrm>
        <a:prstGeom prst="rect">
          <a:avLst/>
        </a:pr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Task 8.1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Landscape evaluation</a:t>
          </a:r>
          <a:endParaRPr lang="en-US" sz="1600" kern="1200" dirty="0"/>
        </a:p>
      </dsp:txBody>
      <dsp:txXfrm>
        <a:off x="4324" y="125248"/>
        <a:ext cx="2600229" cy="893413"/>
      </dsp:txXfrm>
    </dsp:sp>
    <dsp:sp modelId="{C97C9ADA-C582-4C42-8ED4-2FED92C905BC}">
      <dsp:nvSpPr>
        <dsp:cNvPr id="0" name=""/>
        <dsp:cNvSpPr/>
      </dsp:nvSpPr>
      <dsp:spPr>
        <a:xfrm>
          <a:off x="4324" y="1018662"/>
          <a:ext cx="2600229" cy="369288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500" kern="1200" dirty="0"/>
            <a:t>Evaluate platform based approaches </a:t>
          </a:r>
          <a:r>
            <a:rPr lang="en-US" sz="1500" kern="1200" dirty="0" err="1"/>
            <a:t>inc.</a:t>
          </a:r>
          <a:r>
            <a:rPr lang="en-US" sz="1500" kern="1200" dirty="0"/>
            <a:t> tool/service registries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500" kern="1200" dirty="0"/>
            <a:t>Identify sources of data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500" kern="1200" dirty="0"/>
            <a:t>Identify &amp; create training/reference datasets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500" kern="1200" dirty="0"/>
            <a:t>Assess potential to use EUDAT, EGI, EOSC, AWS </a:t>
          </a:r>
          <a:r>
            <a:rPr lang="en-US" sz="1500" kern="1200" dirty="0" err="1"/>
            <a:t>etc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1500" kern="1200" dirty="0"/>
            <a:t>Reuse &amp; integrate reports from previous </a:t>
          </a:r>
          <a:r>
            <a:rPr lang="en-US" sz="1500" kern="1200" dirty="0" err="1"/>
            <a:t>DiSSCo</a:t>
          </a:r>
          <a:r>
            <a:rPr lang="en-US" sz="1500" kern="1200" dirty="0"/>
            <a:t>-related work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</dsp:txBody>
      <dsp:txXfrm>
        <a:off x="4324" y="1018662"/>
        <a:ext cx="2600229" cy="3692882"/>
      </dsp:txXfrm>
    </dsp:sp>
    <dsp:sp modelId="{BD651282-0938-422C-9E95-11E748D01F8C}">
      <dsp:nvSpPr>
        <dsp:cNvPr id="0" name=""/>
        <dsp:cNvSpPr/>
      </dsp:nvSpPr>
      <dsp:spPr>
        <a:xfrm>
          <a:off x="2968586" y="125248"/>
          <a:ext cx="2600229" cy="893413"/>
        </a:xfrm>
        <a:prstGeom prst="rect">
          <a:avLst/>
        </a:pr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6">
                  <a:lumMod val="60000"/>
                  <a:lumOff val="40000"/>
                </a:schemeClr>
              </a:solidFill>
            </a:rPr>
            <a:t>Task 8.2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6">
                  <a:lumMod val="60000"/>
                  <a:lumOff val="40000"/>
                </a:schemeClr>
              </a:solidFill>
            </a:rPr>
            <a:t>Development of tools, services &amp; workflows </a:t>
          </a:r>
        </a:p>
      </dsp:txBody>
      <dsp:txXfrm>
        <a:off x="2968586" y="125248"/>
        <a:ext cx="2600229" cy="893413"/>
      </dsp:txXfrm>
    </dsp:sp>
    <dsp:sp modelId="{9B31B566-F93C-4932-9C27-2AC260B106B4}">
      <dsp:nvSpPr>
        <dsp:cNvPr id="0" name=""/>
        <dsp:cNvSpPr/>
      </dsp:nvSpPr>
      <dsp:spPr>
        <a:xfrm>
          <a:off x="2968586" y="1018662"/>
          <a:ext cx="2600229" cy="369288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i="1" kern="1200" dirty="0">
              <a:solidFill>
                <a:schemeClr val="accent6">
                  <a:lumMod val="40000"/>
                  <a:lumOff val="60000"/>
                </a:schemeClr>
              </a:solidFill>
            </a:rPr>
            <a:t>Services include: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i="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Optical character recognition data capture and analysis</a:t>
          </a:r>
          <a:endParaRPr lang="en-US" sz="1500" kern="1200" dirty="0">
            <a:solidFill>
              <a:schemeClr val="accent6">
                <a:lumMod val="40000"/>
                <a:lumOff val="60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i="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Data mining and linkage</a:t>
          </a:r>
          <a:endParaRPr lang="en-US" sz="1500" kern="1200" dirty="0">
            <a:solidFill>
              <a:schemeClr val="accent6">
                <a:lumMod val="40000"/>
                <a:lumOff val="60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i="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Image analysis</a:t>
          </a:r>
          <a:endParaRPr lang="en-US" sz="1500" kern="1200" dirty="0">
            <a:solidFill>
              <a:schemeClr val="accent6">
                <a:lumMod val="40000"/>
                <a:lumOff val="60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>
              <a:solidFill>
                <a:schemeClr val="accent6">
                  <a:lumMod val="40000"/>
                  <a:lumOff val="60000"/>
                </a:schemeClr>
              </a:solidFill>
            </a:rPr>
            <a:t>Georeferencing</a:t>
          </a:r>
          <a:endParaRPr lang="en-US" sz="1500" kern="1200" dirty="0">
            <a:solidFill>
              <a:schemeClr val="accent6">
                <a:lumMod val="40000"/>
                <a:lumOff val="60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Human interaction and crowdsourcing</a:t>
          </a:r>
          <a:br>
            <a:rPr lang="en-GB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</a:br>
          <a:endParaRPr lang="en-US" sz="1500" kern="1200" dirty="0">
            <a:solidFill>
              <a:schemeClr val="accent6">
                <a:lumMod val="40000"/>
                <a:lumOff val="60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Mature services will be containerized and incorporated into SDR workflow &amp; tool registry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</dsp:txBody>
      <dsp:txXfrm>
        <a:off x="2968586" y="1018662"/>
        <a:ext cx="2600229" cy="3692882"/>
      </dsp:txXfrm>
    </dsp:sp>
    <dsp:sp modelId="{7C161E6A-A933-4F26-AC69-DB5355D2DFE6}">
      <dsp:nvSpPr>
        <dsp:cNvPr id="0" name=""/>
        <dsp:cNvSpPr/>
      </dsp:nvSpPr>
      <dsp:spPr>
        <a:xfrm>
          <a:off x="5932848" y="125248"/>
          <a:ext cx="2600229" cy="893413"/>
        </a:xfrm>
        <a:prstGeom prst="rect">
          <a:avLst/>
        </a:pr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6">
                  <a:lumMod val="60000"/>
                  <a:lumOff val="40000"/>
                </a:schemeClr>
              </a:solidFill>
            </a:rPr>
            <a:t>Task 8.3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6">
                  <a:lumMod val="60000"/>
                  <a:lumOff val="40000"/>
                </a:schemeClr>
              </a:solidFill>
            </a:rPr>
            <a:t>Development of SDR cloud platform</a:t>
          </a:r>
        </a:p>
      </dsp:txBody>
      <dsp:txXfrm>
        <a:off x="5932848" y="125248"/>
        <a:ext cx="2600229" cy="893413"/>
      </dsp:txXfrm>
    </dsp:sp>
    <dsp:sp modelId="{571D68AB-B350-4D5C-AB6A-ABC40C2D8986}">
      <dsp:nvSpPr>
        <dsp:cNvPr id="0" name=""/>
        <dsp:cNvSpPr/>
      </dsp:nvSpPr>
      <dsp:spPr>
        <a:xfrm>
          <a:off x="5932848" y="1018662"/>
          <a:ext cx="2600229" cy="369288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Platform will run workflows in SDR registry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Controlled user access (ELIXIR authentication &amp; </a:t>
          </a:r>
          <a:r>
            <a:rPr lang="en-US" sz="1500" kern="1200" dirty="0" err="1">
              <a:solidFill>
                <a:schemeClr val="accent6">
                  <a:lumMod val="40000"/>
                  <a:lumOff val="60000"/>
                </a:schemeClr>
              </a:solidFill>
            </a:rPr>
            <a:t>authorisation</a:t>
          </a: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Create detailed standardized provenance metadata of derivative datasets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Derivative datasets and outputs packaged as Research Objectives (ROs)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Ledger log of all ROs &amp; specimen UIDs</a:t>
          </a:r>
        </a:p>
      </dsp:txBody>
      <dsp:txXfrm>
        <a:off x="5932848" y="1018662"/>
        <a:ext cx="2600229" cy="3692882"/>
      </dsp:txXfrm>
    </dsp:sp>
    <dsp:sp modelId="{98493B2B-A905-429A-BAEF-6EBFD0668D83}">
      <dsp:nvSpPr>
        <dsp:cNvPr id="0" name=""/>
        <dsp:cNvSpPr/>
      </dsp:nvSpPr>
      <dsp:spPr>
        <a:xfrm>
          <a:off x="8897109" y="125248"/>
          <a:ext cx="2600229" cy="893413"/>
        </a:xfrm>
        <a:prstGeom prst="rect">
          <a:avLst/>
        </a:pr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6">
                  <a:lumMod val="60000"/>
                  <a:lumOff val="40000"/>
                </a:schemeClr>
              </a:solidFill>
            </a:rPr>
            <a:t>Task 8.4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6">
                  <a:lumMod val="60000"/>
                  <a:lumOff val="40000"/>
                </a:schemeClr>
              </a:solidFill>
            </a:rPr>
            <a:t>Data delivery &amp; exploitation</a:t>
          </a:r>
        </a:p>
      </dsp:txBody>
      <dsp:txXfrm>
        <a:off x="8897109" y="125248"/>
        <a:ext cx="2600229" cy="893413"/>
      </dsp:txXfrm>
    </dsp:sp>
    <dsp:sp modelId="{875AD089-2E66-469E-88C2-DFFE8330212E}">
      <dsp:nvSpPr>
        <dsp:cNvPr id="0" name=""/>
        <dsp:cNvSpPr/>
      </dsp:nvSpPr>
      <dsp:spPr>
        <a:xfrm>
          <a:off x="8897109" y="1018662"/>
          <a:ext cx="2600229" cy="369288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User acceptance testing (against </a:t>
          </a:r>
          <a:r>
            <a:rPr lang="en-US" sz="1500" kern="1200" dirty="0" err="1">
              <a:solidFill>
                <a:schemeClr val="accent6">
                  <a:lumMod val="40000"/>
                  <a:lumOff val="60000"/>
                </a:schemeClr>
              </a:solidFill>
            </a:rPr>
            <a:t>DiSSCo</a:t>
          </a: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 user stories)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Training and workshops to promote use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Delivery of data to collections management systems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solidFill>
                <a:schemeClr val="accent6">
                  <a:lumMod val="40000"/>
                  <a:lumOff val="60000"/>
                </a:schemeClr>
              </a:solidFill>
            </a:rPr>
            <a:t>Exploitation of data by third parties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/>
        </a:p>
      </dsp:txBody>
      <dsp:txXfrm>
        <a:off x="8897109" y="1018662"/>
        <a:ext cx="2600229" cy="3692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CF2A6-99E1-4D0E-804C-B7640BC76C5F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1F70E-D4B5-4356-B4D3-E50C84AFD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000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SYNTHESYS+ Kick-off Meeting </a:t>
            </a:r>
          </a:p>
          <a:p>
            <a:r>
              <a:rPr lang="en-GB" sz="1200" dirty="0"/>
              <a:t>Date: 18-19</a:t>
            </a:r>
            <a:r>
              <a:rPr lang="en-GB" sz="1200" baseline="30000" dirty="0"/>
              <a:t>th</a:t>
            </a:r>
            <a:r>
              <a:rPr lang="en-GB" sz="1200" dirty="0"/>
              <a:t> February 2019</a:t>
            </a:r>
          </a:p>
          <a:p>
            <a:r>
              <a:rPr lang="en-GB" sz="1200" dirty="0"/>
              <a:t>Location: NHM</a:t>
            </a:r>
            <a:r>
              <a:rPr lang="en-GB" sz="1200" baseline="0" dirty="0"/>
              <a:t> London</a:t>
            </a: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Work package 8, JRA3: Specimen Data Refinery</a:t>
            </a:r>
          </a:p>
          <a:p>
            <a:endParaRPr lang="en-GB" sz="1200" dirty="0"/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err="1"/>
              <a:t>Workpackage</a:t>
            </a:r>
            <a:r>
              <a:rPr lang="en-GB" sz="1200" dirty="0"/>
              <a:t> leader: </a:t>
            </a:r>
            <a:r>
              <a:rPr lang="en-GB" alt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Laurence Livermore, Innovation Project Manager (NHM) </a:t>
            </a:r>
            <a:r>
              <a:rPr lang="en-GB" altLang="en-US" sz="1200" dirty="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l.livermore@nhm.ac.uk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8.1 lead: Rob Cubey</a:t>
            </a:r>
            <a:r>
              <a:rPr lang="en-GB" altLang="en-US" sz="1200" baseline="0" dirty="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200" dirty="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(RBGE)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8.2 lead: Laurence Livermore (NHM)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8.3 lead:</a:t>
            </a:r>
            <a:r>
              <a:rPr lang="en-GB" altLang="en-US" sz="1200" baseline="0" dirty="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Allan Williams (UNIMAN)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baseline="0" dirty="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8.4 lead: TBC (NBC)</a:t>
            </a:r>
            <a:endParaRPr lang="en-GB" altLang="en-US" sz="1200" dirty="0">
              <a:solidFill>
                <a:schemeClr val="tx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sz="1200" dirty="0">
              <a:solidFill>
                <a:schemeClr val="tx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SYNTHESYS+ contact details: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Website: http://www.synthesys.info/home.html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synthesys@nhm.ac.uk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Facebook: https://on.fb.me/1KrD2Ko</a:t>
            </a:r>
          </a:p>
          <a:p>
            <a:r>
              <a:rPr lang="en-GB" sz="1200" dirty="0"/>
              <a:t>Twitter: https://twitter.com/synthesyseu</a:t>
            </a:r>
          </a:p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50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a formal structural</a:t>
            </a:r>
            <a:r>
              <a:rPr lang="en-GB" baseline="0" dirty="0"/>
              <a:t> overview of the </a:t>
            </a:r>
            <a:r>
              <a:rPr lang="en-GB" baseline="0" dirty="0" err="1"/>
              <a:t>workpackage</a:t>
            </a:r>
            <a:r>
              <a:rPr lang="en-GB" baseline="0" dirty="0"/>
              <a:t>. Work up to this point has covered the landscape analysis.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1F70E-D4B5-4356-B4D3-E50C84AFD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715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dirty="0"/>
              <a:t>We began by crowdsourcing known existing technology from all member institutions and compiling them into a Google Spreadsheet. Over the course of </a:t>
            </a:r>
            <a:r>
              <a:rPr lang="en-GB" b="0" dirty="0"/>
              <a:t>6 months, </a:t>
            </a:r>
            <a:r>
              <a:rPr lang="en-GB" b="1" dirty="0"/>
              <a:t>y </a:t>
            </a:r>
            <a:r>
              <a:rPr lang="en-GB" b="0" dirty="0"/>
              <a:t>people contributed a total of 76 tools and services.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b="0" dirty="0"/>
              <a:t>Each of these tools was systematically researched for their capabilities and where they might be applicable within the workflow.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b="0" dirty="0"/>
              <a:t>Each step in the workflow was then colour-coded based on the availability or lack of technology. Colour-coding was based on a) the number of available tools, b) their specificity for or testing with NH data…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1F70E-D4B5-4356-B4D3-E50C84AFD11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562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There is some very promising existing technology for certain stages in the workflow such as image recognition (Google Vision) and taxonomic resolution, for which a number of tools and resources have been designed. Others had a high number of ‘attempts’ at technology but are far from the mark required for NH data, such as geographic resolution – a known problem for automating digitisation from historical labels. </a:t>
            </a:r>
          </a:p>
          <a:p>
            <a:endParaRPr lang="en-GB" dirty="0"/>
          </a:p>
          <a:p>
            <a:r>
              <a:rPr lang="en-GB" dirty="0"/>
              <a:t>This landscape analysis has allowed us to clearly identify where further R&amp;D is required to overcome roadblocks and where the SDR can move forward…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1F70E-D4B5-4356-B4D3-E50C84AFD11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778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next step was consulting on the technology stack necessary to compile all of these tools together into a cohesive workflow. The recommended tools has been used for other ESFRI projects.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1F70E-D4B5-4356-B4D3-E50C84AFD11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320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next step was consulting on the technology stack necessary to compile all of these tools together into a cohesive workflow. The recommended tools has been used for other ESFRI projects.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1F70E-D4B5-4356-B4D3-E50C84AFD11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582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Largely </a:t>
            </a:r>
            <a:r>
              <a:rPr lang="en-GB"/>
              <a:t>the same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1F70E-D4B5-4356-B4D3-E50C84AFD11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254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FB9397D-342F-46D4-BBAC-8A1B31684987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7822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6475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81270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8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53122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09704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70930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51522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70106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0851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004678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3758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4311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5238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705998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424715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6291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0680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584" y="4368801"/>
            <a:ext cx="2165350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584" y="1814513"/>
            <a:ext cx="216535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2" y="4370388"/>
            <a:ext cx="2163234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2" y="1820863"/>
            <a:ext cx="2163234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842434" y="388939"/>
            <a:ext cx="3350684" cy="231775"/>
          </a:xfrm>
          <a:prstGeom prst="rect">
            <a:avLst/>
          </a:prstGeom>
        </p:spPr>
        <p:txBody>
          <a:bodyPr lIns="108855" tIns="54428" rIns="108855" bIns="54428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GB" sz="850">
                <a:solidFill>
                  <a:srgbClr val="52626F"/>
                </a:solidFill>
              </a:rPr>
              <a:t>POWERPOINT PROPOSAL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42730" y="621169"/>
            <a:ext cx="10274300" cy="449987"/>
          </a:xfrm>
          <a:prstGeom prst="rect">
            <a:avLst/>
          </a:prstGeom>
        </p:spPr>
        <p:txBody>
          <a:bodyPr anchor="b"/>
          <a:lstStyle>
            <a:lvl1pPr algn="l" defTabSz="10885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50" b="1" kern="1500" spc="0" baseline="0" dirty="0">
                <a:solidFill>
                  <a:srgbClr val="52626F"/>
                </a:solidFill>
                <a:latin typeface="Vaud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>
                    <a:tint val="75000"/>
                  </a:prstClr>
                </a:solidFill>
              </a:rPr>
              <a:t>PAGE </a:t>
            </a:r>
            <a:fld id="{C0EF53DA-9BF6-4547-AA13-540521F0CB04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286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122104"/>
            <a:ext cx="9143603" cy="2388634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3602791"/>
            <a:ext cx="9143603" cy="165538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09" indent="0" algn="ctr">
              <a:buNone/>
              <a:defRPr sz="2000"/>
            </a:lvl2pPr>
            <a:lvl3pPr marL="914217" indent="0" algn="ctr">
              <a:buNone/>
              <a:defRPr sz="1800"/>
            </a:lvl3pPr>
            <a:lvl4pPr marL="1371326" indent="0" algn="ctr">
              <a:buNone/>
              <a:defRPr sz="1600"/>
            </a:lvl4pPr>
            <a:lvl5pPr marL="1828434" indent="0" algn="ctr">
              <a:buNone/>
              <a:defRPr sz="1600"/>
            </a:lvl5pPr>
            <a:lvl6pPr marL="2285543" indent="0" algn="ctr">
              <a:buNone/>
              <a:defRPr sz="1600"/>
            </a:lvl6pPr>
            <a:lvl7pPr marL="2742651" indent="0" algn="ctr">
              <a:buNone/>
              <a:defRPr sz="1600"/>
            </a:lvl7pPr>
            <a:lvl8pPr marL="3199760" indent="0" algn="ctr">
              <a:buNone/>
              <a:defRPr sz="1600"/>
            </a:lvl8pPr>
            <a:lvl9pPr marL="365686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C6A253C-E6BE-4AB1-B1E6-2D5C7C6227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991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BFC926B-9572-4ADA-80AB-B1F9BBE6D5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23371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9" y="1709343"/>
            <a:ext cx="10515382" cy="2853664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9" y="4589987"/>
            <a:ext cx="10515382" cy="1499841"/>
          </a:xfrm>
        </p:spPr>
        <p:txBody>
          <a:bodyPr/>
          <a:lstStyle>
            <a:lvl1pPr marL="0" indent="0">
              <a:buNone/>
              <a:defRPr sz="2400"/>
            </a:lvl1pPr>
            <a:lvl2pPr marL="457109" indent="0">
              <a:buNone/>
              <a:defRPr sz="2000"/>
            </a:lvl2pPr>
            <a:lvl3pPr marL="914217" indent="0">
              <a:buNone/>
              <a:defRPr sz="1800"/>
            </a:lvl3pPr>
            <a:lvl4pPr marL="1371326" indent="0">
              <a:buNone/>
              <a:defRPr sz="1600"/>
            </a:lvl4pPr>
            <a:lvl5pPr marL="1828434" indent="0">
              <a:buNone/>
              <a:defRPr sz="1600"/>
            </a:lvl5pPr>
            <a:lvl6pPr marL="2285543" indent="0">
              <a:buNone/>
              <a:defRPr sz="1600"/>
            </a:lvl6pPr>
            <a:lvl7pPr marL="2742651" indent="0">
              <a:buNone/>
              <a:defRPr sz="1600"/>
            </a:lvl7pPr>
            <a:lvl8pPr marL="3199760" indent="0">
              <a:buNone/>
              <a:defRPr sz="1600"/>
            </a:lvl8pPr>
            <a:lvl9pPr marL="365686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7EC5637-EF2E-46AE-9A99-84BDF29F9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85342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80" y="1599830"/>
            <a:ext cx="5409317" cy="4523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416" y="1599830"/>
            <a:ext cx="5409316" cy="4523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9C3E3EA-F1F3-4E58-8A07-C9B528FF88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4908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365041"/>
            <a:ext cx="10515381" cy="1325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680774"/>
            <a:ext cx="5158458" cy="8237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9" indent="0">
              <a:buNone/>
              <a:defRPr sz="2000" b="1"/>
            </a:lvl2pPr>
            <a:lvl3pPr marL="914217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3" indent="0">
              <a:buNone/>
              <a:defRPr sz="1600" b="1"/>
            </a:lvl6pPr>
            <a:lvl7pPr marL="2742651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504495"/>
            <a:ext cx="5158458" cy="36853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417" y="1680774"/>
            <a:ext cx="5183862" cy="8237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9" indent="0">
              <a:buNone/>
              <a:defRPr sz="2000" b="1"/>
            </a:lvl2pPr>
            <a:lvl3pPr marL="914217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3" indent="0">
              <a:buNone/>
              <a:defRPr sz="1600" b="1"/>
            </a:lvl6pPr>
            <a:lvl7pPr marL="2742651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417" y="2504495"/>
            <a:ext cx="5183862" cy="36853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7B8788A-6AA0-415E-AEE0-BF634FDE19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0528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0"/>
            <a:ext cx="10363200" cy="1362075"/>
          </a:xfrm>
        </p:spPr>
        <p:txBody>
          <a:bodyPr anchor="t"/>
          <a:lstStyle>
            <a:lvl1pPr algn="l">
              <a:defRPr sz="475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68" indent="0">
              <a:buNone/>
              <a:defRPr sz="2150">
                <a:solidFill>
                  <a:schemeClr val="tx1">
                    <a:tint val="75000"/>
                  </a:schemeClr>
                </a:solidFill>
              </a:defRPr>
            </a:lvl2pPr>
            <a:lvl3pPr marL="1088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02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4pPr>
            <a:lvl5pPr marL="2176673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5pPr>
            <a:lvl6pPr marL="2720843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6pPr>
            <a:lvl7pPr marL="3265007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7pPr>
            <a:lvl8pPr marL="3809174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8pPr>
            <a:lvl9pPr marL="4353341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050611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4BDD491-41D9-4A49-8C00-FA82F8C536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8504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3A37A8D-3FA6-48D4-9988-A03C37BE4B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6306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094"/>
            <a:ext cx="3932749" cy="159983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987197"/>
            <a:ext cx="6171415" cy="4874084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6924"/>
            <a:ext cx="3932749" cy="3812292"/>
          </a:xfrm>
        </p:spPr>
        <p:txBody>
          <a:bodyPr/>
          <a:lstStyle>
            <a:lvl1pPr marL="0" indent="0">
              <a:buNone/>
              <a:defRPr sz="1600"/>
            </a:lvl1pPr>
            <a:lvl2pPr marL="457109" indent="0">
              <a:buNone/>
              <a:defRPr sz="1400"/>
            </a:lvl2pPr>
            <a:lvl3pPr marL="914217" indent="0">
              <a:buNone/>
              <a:defRPr sz="1200"/>
            </a:lvl3pPr>
            <a:lvl4pPr marL="1371326" indent="0">
              <a:buNone/>
              <a:defRPr sz="1000"/>
            </a:lvl4pPr>
            <a:lvl5pPr marL="1828434" indent="0">
              <a:buNone/>
              <a:defRPr sz="1000"/>
            </a:lvl5pPr>
            <a:lvl6pPr marL="2285543" indent="0">
              <a:buNone/>
              <a:defRPr sz="1000"/>
            </a:lvl6pPr>
            <a:lvl7pPr marL="2742651" indent="0">
              <a:buNone/>
              <a:defRPr sz="1000"/>
            </a:lvl7pPr>
            <a:lvl8pPr marL="3199760" indent="0">
              <a:buNone/>
              <a:defRPr sz="1000"/>
            </a:lvl8pPr>
            <a:lvl9pPr marL="365686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F6D301E-D2C8-49EC-A9D8-D3A354737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04566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094"/>
            <a:ext cx="3932749" cy="159983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863" y="987197"/>
            <a:ext cx="6171415" cy="4874084"/>
          </a:xfrm>
        </p:spPr>
        <p:txBody>
          <a:bodyPr/>
          <a:lstStyle>
            <a:lvl1pPr marL="0" indent="0">
              <a:buNone/>
              <a:defRPr sz="3199"/>
            </a:lvl1pPr>
            <a:lvl2pPr marL="457109" indent="0">
              <a:buNone/>
              <a:defRPr sz="2799"/>
            </a:lvl2pPr>
            <a:lvl3pPr marL="914217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3" indent="0">
              <a:buNone/>
              <a:defRPr sz="2000"/>
            </a:lvl6pPr>
            <a:lvl7pPr marL="2742651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6924"/>
            <a:ext cx="3932749" cy="3812292"/>
          </a:xfrm>
        </p:spPr>
        <p:txBody>
          <a:bodyPr/>
          <a:lstStyle>
            <a:lvl1pPr marL="0" indent="0">
              <a:buNone/>
              <a:defRPr sz="1600"/>
            </a:lvl1pPr>
            <a:lvl2pPr marL="457109" indent="0">
              <a:buNone/>
              <a:defRPr sz="1400"/>
            </a:lvl2pPr>
            <a:lvl3pPr marL="914217" indent="0">
              <a:buNone/>
              <a:defRPr sz="1200"/>
            </a:lvl3pPr>
            <a:lvl4pPr marL="1371326" indent="0">
              <a:buNone/>
              <a:defRPr sz="1000"/>
            </a:lvl4pPr>
            <a:lvl5pPr marL="1828434" indent="0">
              <a:buNone/>
              <a:defRPr sz="1000"/>
            </a:lvl5pPr>
            <a:lvl6pPr marL="2285543" indent="0">
              <a:buNone/>
              <a:defRPr sz="1000"/>
            </a:lvl6pPr>
            <a:lvl7pPr marL="2742651" indent="0">
              <a:buNone/>
              <a:defRPr sz="1000"/>
            </a:lvl7pPr>
            <a:lvl8pPr marL="3199760" indent="0">
              <a:buNone/>
              <a:defRPr sz="1000"/>
            </a:lvl8pPr>
            <a:lvl9pPr marL="365686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C38A946-8517-400D-8A14-25105ADC57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6989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C3977E4-E8A1-4B10-86EE-81F25B34A2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8301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763" y="274575"/>
            <a:ext cx="2741969" cy="58485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80" y="274575"/>
            <a:ext cx="8076664" cy="58485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2/15/19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FA630C9-603E-4C7E-9DD3-6F5A728F08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4393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350"/>
            </a:lvl1pPr>
            <a:lvl2pPr>
              <a:defRPr sz="2850"/>
            </a:lvl2pPr>
            <a:lvl3pPr>
              <a:defRPr sz="2400"/>
            </a:lvl3pPr>
            <a:lvl4pPr>
              <a:defRPr sz="2150"/>
            </a:lvl4pPr>
            <a:lvl5pPr>
              <a:defRPr sz="2150"/>
            </a:lvl5pPr>
            <a:lvl6pPr>
              <a:defRPr sz="2150"/>
            </a:lvl6pPr>
            <a:lvl7pPr>
              <a:defRPr sz="2150"/>
            </a:lvl7pPr>
            <a:lvl8pPr>
              <a:defRPr sz="2150"/>
            </a:lvl8pPr>
            <a:lvl9pPr>
              <a:defRPr sz="2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350"/>
            </a:lvl1pPr>
            <a:lvl2pPr>
              <a:defRPr sz="2850"/>
            </a:lvl2pPr>
            <a:lvl3pPr>
              <a:defRPr sz="2400"/>
            </a:lvl3pPr>
            <a:lvl4pPr>
              <a:defRPr sz="2150"/>
            </a:lvl4pPr>
            <a:lvl5pPr>
              <a:defRPr sz="2150"/>
            </a:lvl5pPr>
            <a:lvl6pPr>
              <a:defRPr sz="2150"/>
            </a:lvl6pPr>
            <a:lvl7pPr>
              <a:defRPr sz="2150"/>
            </a:lvl7pPr>
            <a:lvl8pPr>
              <a:defRPr sz="2150"/>
            </a:lvl8pPr>
            <a:lvl9pPr>
              <a:defRPr sz="2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6136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8" cy="639762"/>
          </a:xfrm>
        </p:spPr>
        <p:txBody>
          <a:bodyPr anchor="b"/>
          <a:lstStyle>
            <a:lvl1pPr marL="0" indent="0">
              <a:buNone/>
              <a:defRPr sz="285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15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8" cy="3951288"/>
          </a:xfrm>
        </p:spPr>
        <p:txBody>
          <a:bodyPr/>
          <a:lstStyle>
            <a:lvl1pPr>
              <a:defRPr sz="2850"/>
            </a:lvl1pPr>
            <a:lvl2pPr>
              <a:defRPr sz="2400"/>
            </a:lvl2pPr>
            <a:lvl3pPr>
              <a:defRPr sz="215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4" cy="639762"/>
          </a:xfrm>
        </p:spPr>
        <p:txBody>
          <a:bodyPr anchor="b"/>
          <a:lstStyle>
            <a:lvl1pPr marL="0" indent="0">
              <a:buNone/>
              <a:defRPr sz="285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15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4" cy="3951288"/>
          </a:xfrm>
        </p:spPr>
        <p:txBody>
          <a:bodyPr/>
          <a:lstStyle>
            <a:lvl1pPr>
              <a:defRPr sz="2850"/>
            </a:lvl1pPr>
            <a:lvl2pPr>
              <a:defRPr sz="2400"/>
            </a:lvl2pPr>
            <a:lvl3pPr>
              <a:defRPr sz="215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3011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289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1448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273050"/>
            <a:ext cx="4011084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60"/>
            <a:ext cx="6815667" cy="5853113"/>
          </a:xfrm>
        </p:spPr>
        <p:txBody>
          <a:bodyPr/>
          <a:lstStyle>
            <a:lvl1pPr>
              <a:defRPr sz="3800"/>
            </a:lvl1pPr>
            <a:lvl2pPr>
              <a:defRPr sz="3350"/>
            </a:lvl2pPr>
            <a:lvl3pPr>
              <a:defRPr sz="285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4" y="1435103"/>
            <a:ext cx="4011084" cy="4691063"/>
          </a:xfrm>
        </p:spPr>
        <p:txBody>
          <a:bodyPr/>
          <a:lstStyle>
            <a:lvl1pPr marL="0" indent="0">
              <a:buNone/>
              <a:defRPr sz="1650"/>
            </a:lvl1pPr>
            <a:lvl2pPr marL="544168" indent="0">
              <a:buNone/>
              <a:defRPr sz="1450"/>
            </a:lvl2pPr>
            <a:lvl3pPr marL="1088336" indent="0">
              <a:buNone/>
              <a:defRPr sz="1200"/>
            </a:lvl3pPr>
            <a:lvl4pPr marL="1632502" indent="0">
              <a:buNone/>
              <a:defRPr sz="1050"/>
            </a:lvl4pPr>
            <a:lvl5pPr marL="2176673" indent="0">
              <a:buNone/>
              <a:defRPr sz="1050"/>
            </a:lvl5pPr>
            <a:lvl6pPr marL="2720843" indent="0">
              <a:buNone/>
              <a:defRPr sz="1050"/>
            </a:lvl6pPr>
            <a:lvl7pPr marL="3265007" indent="0">
              <a:buNone/>
              <a:defRPr sz="1050"/>
            </a:lvl7pPr>
            <a:lvl8pPr marL="3809174" indent="0">
              <a:buNone/>
              <a:defRPr sz="1050"/>
            </a:lvl8pPr>
            <a:lvl9pPr marL="4353341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487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4168" indent="0">
              <a:buNone/>
              <a:defRPr sz="3350"/>
            </a:lvl2pPr>
            <a:lvl3pPr marL="1088336" indent="0">
              <a:buNone/>
              <a:defRPr sz="2850"/>
            </a:lvl3pPr>
            <a:lvl4pPr marL="1632502" indent="0">
              <a:buNone/>
              <a:defRPr sz="2400"/>
            </a:lvl4pPr>
            <a:lvl5pPr marL="2176673" indent="0">
              <a:buNone/>
              <a:defRPr sz="2400"/>
            </a:lvl5pPr>
            <a:lvl6pPr marL="2720843" indent="0">
              <a:buNone/>
              <a:defRPr sz="2400"/>
            </a:lvl6pPr>
            <a:lvl7pPr marL="3265007" indent="0">
              <a:buNone/>
              <a:defRPr sz="2400"/>
            </a:lvl7pPr>
            <a:lvl8pPr marL="3809174" indent="0">
              <a:buNone/>
              <a:defRPr sz="2400"/>
            </a:lvl8pPr>
            <a:lvl9pPr marL="4353341" indent="0">
              <a:buNone/>
              <a:defRPr sz="2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650"/>
            </a:lvl1pPr>
            <a:lvl2pPr marL="544168" indent="0">
              <a:buNone/>
              <a:defRPr sz="1450"/>
            </a:lvl2pPr>
            <a:lvl3pPr marL="1088336" indent="0">
              <a:buNone/>
              <a:defRPr sz="1200"/>
            </a:lvl3pPr>
            <a:lvl4pPr marL="1632502" indent="0">
              <a:buNone/>
              <a:defRPr sz="1050"/>
            </a:lvl4pPr>
            <a:lvl5pPr marL="2176673" indent="0">
              <a:buNone/>
              <a:defRPr sz="1050"/>
            </a:lvl5pPr>
            <a:lvl6pPr marL="2720843" indent="0">
              <a:buNone/>
              <a:defRPr sz="1050"/>
            </a:lvl6pPr>
            <a:lvl7pPr marL="3265007" indent="0">
              <a:buNone/>
              <a:defRPr sz="1050"/>
            </a:lvl7pPr>
            <a:lvl8pPr marL="3809174" indent="0">
              <a:buNone/>
              <a:defRPr sz="1050"/>
            </a:lvl8pPr>
            <a:lvl9pPr marL="4353341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28/04/2020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34810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17683" tIns="108843" rIns="217683" bIns="10884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17683" tIns="108843" rIns="217683" bIns="1088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wrap="square" lIns="217683" tIns="108843" rIns="217683" bIns="108843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5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1495645D-CBE1-4D41-A74A-09CD3AC08855}" type="datetimeFigureOut">
              <a:rPr lang="en-GB" altLang="en-US" smtClean="0"/>
              <a:pPr defTabSz="1088548">
                <a:defRPr/>
              </a:pPr>
              <a:t>28/04/2020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217683" tIns="108843" rIns="217683" bIns="10884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5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1088548"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wrap="square" lIns="217683" tIns="108843" rIns="217683" bIns="10884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5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CE49706A-69A5-FB40-BD9F-123987197AE4}" type="slidenum">
              <a:rPr lang="en-GB" altLang="en-US" smtClean="0"/>
              <a:pPr defTabSz="1088548"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94789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25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25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25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25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25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4168" algn="ctr" rtl="0" fontAlgn="base">
        <a:spcBef>
          <a:spcPct val="0"/>
        </a:spcBef>
        <a:spcAft>
          <a:spcPct val="0"/>
        </a:spcAft>
        <a:defRPr sz="5250">
          <a:solidFill>
            <a:schemeClr val="tx1"/>
          </a:solidFill>
          <a:latin typeface="Calibri" pitchFamily="34" charset="0"/>
        </a:defRPr>
      </a:lvl6pPr>
      <a:lvl7pPr marL="1088336" algn="ctr" rtl="0" fontAlgn="base">
        <a:spcBef>
          <a:spcPct val="0"/>
        </a:spcBef>
        <a:spcAft>
          <a:spcPct val="0"/>
        </a:spcAft>
        <a:defRPr sz="5250">
          <a:solidFill>
            <a:schemeClr val="tx1"/>
          </a:solidFill>
          <a:latin typeface="Calibri" pitchFamily="34" charset="0"/>
        </a:defRPr>
      </a:lvl7pPr>
      <a:lvl8pPr marL="1632502" algn="ctr" rtl="0" fontAlgn="base">
        <a:spcBef>
          <a:spcPct val="0"/>
        </a:spcBef>
        <a:spcAft>
          <a:spcPct val="0"/>
        </a:spcAft>
        <a:defRPr sz="5250">
          <a:solidFill>
            <a:schemeClr val="tx1"/>
          </a:solidFill>
          <a:latin typeface="Calibri" pitchFamily="34" charset="0"/>
        </a:defRPr>
      </a:lvl8pPr>
      <a:lvl9pPr marL="2176673" algn="ctr" rtl="0" fontAlgn="base">
        <a:spcBef>
          <a:spcPct val="0"/>
        </a:spcBef>
        <a:spcAft>
          <a:spcPct val="0"/>
        </a:spcAft>
        <a:defRPr sz="5250">
          <a:solidFill>
            <a:schemeClr val="tx1"/>
          </a:solidFill>
          <a:latin typeface="Calibri" pitchFamily="34" charset="0"/>
        </a:defRPr>
      </a:lvl9pPr>
    </p:titleStyle>
    <p:bodyStyle>
      <a:lvl1pPr marL="406288" indent="-4062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2489" indent="-3382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35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58695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5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02926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47160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92922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08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25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42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336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1pPr>
      <a:lvl2pPr marL="544168" algn="l" defTabSz="1088336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36" algn="l" defTabSz="1088336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02" algn="l" defTabSz="1088336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4pPr>
      <a:lvl5pPr marL="2176673" algn="l" defTabSz="1088336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5pPr>
      <a:lvl6pPr marL="2720843" algn="l" defTabSz="1088336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6pPr>
      <a:lvl7pPr marL="3265007" algn="l" defTabSz="1088336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7pPr>
      <a:lvl8pPr marL="3809174" algn="l" defTabSz="1088336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8pPr>
      <a:lvl9pPr marL="4353341" algn="l" defTabSz="1088336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28600"/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228600"/>
              <a:t>4/28/2020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286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28600"/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2286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28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9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80" y="274574"/>
            <a:ext cx="10971053" cy="114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720" tIns="54360" rIns="108720" bIns="543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80" y="1599830"/>
            <a:ext cx="10971053" cy="4523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720" tIns="54360" rIns="108720" bIns="543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LevelClick to edit Master text styles</a:t>
            </a:r>
          </a:p>
          <a:p>
            <a:pPr lvl="4"/>
            <a:r>
              <a:rPr lang="en-GB" altLang="en-US"/>
              <a:t>Second level</a:t>
            </a:r>
          </a:p>
          <a:p>
            <a:pPr lvl="4"/>
            <a:r>
              <a:rPr lang="en-GB" altLang="en-US"/>
              <a:t>Third level</a:t>
            </a:r>
          </a:p>
          <a:p>
            <a:pPr lvl="4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09680" y="6356467"/>
            <a:ext cx="2841995" cy="36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720" tIns="54360" rIns="108720" bIns="54360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449173" algn="l"/>
                <a:tab pos="898345" algn="l"/>
                <a:tab pos="1347518" algn="l"/>
                <a:tab pos="1796691" algn="l"/>
                <a:tab pos="2245864" algn="l"/>
                <a:tab pos="2695036" algn="l"/>
              </a:tabLst>
              <a:defRPr sz="1500">
                <a:solidFill>
                  <a:srgbClr val="FFFFFF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 defTabSz="44917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en-US"/>
              <a:t>2/15/19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166143" y="6356467"/>
            <a:ext cx="3859715" cy="36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17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GB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37151" y="6356467"/>
            <a:ext cx="2841995" cy="36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720" tIns="54360" rIns="108720" bIns="54360" numCol="1" anchor="ctr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tabLst>
                <a:tab pos="449173" algn="l"/>
                <a:tab pos="898345" algn="l"/>
                <a:tab pos="1347518" algn="l"/>
                <a:tab pos="1796691" algn="l"/>
                <a:tab pos="2245864" algn="l"/>
                <a:tab pos="2695036" algn="l"/>
              </a:tabLst>
              <a:defRPr sz="1500">
                <a:solidFill>
                  <a:srgbClr val="FFFFFF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 defTabSz="44917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fld id="{B5B6874D-8E13-4057-B665-D167D5EA26BE}" type="slidenum">
              <a:rPr lang="en-US" altLang="en-US" smtClean="0"/>
              <a:pPr defTabSz="44917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69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/>
  <p:txStyles>
    <p:titleStyle>
      <a:lvl1pPr algn="l" defTabSz="449173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00" kern="1200">
          <a:solidFill>
            <a:srgbClr val="FFFFFF"/>
          </a:solidFill>
          <a:latin typeface="+mj-lt"/>
          <a:ea typeface="+mj-ea"/>
          <a:cs typeface="+mj-cs"/>
        </a:defRPr>
      </a:lvl1pPr>
      <a:lvl2pPr marL="742801" indent="-285693" algn="l" defTabSz="449173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00">
          <a:solidFill>
            <a:srgbClr val="FFFFFF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42771" indent="-228554" algn="l" defTabSz="449173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00">
          <a:solidFill>
            <a:srgbClr val="FFFFFF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599880" indent="-228554" algn="l" defTabSz="449173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00">
          <a:solidFill>
            <a:srgbClr val="FFFFFF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2056989" indent="-228554" algn="l" defTabSz="449173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00">
          <a:solidFill>
            <a:srgbClr val="FFFFFF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2514097" indent="-228554" algn="l" defTabSz="449173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00">
          <a:solidFill>
            <a:srgbClr val="FFFFFF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2971206" indent="-228554" algn="l" defTabSz="449173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00">
          <a:solidFill>
            <a:srgbClr val="FFFFFF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3428314" indent="-228554" algn="l" defTabSz="449173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00">
          <a:solidFill>
            <a:srgbClr val="FFFFFF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3885423" indent="-228554" algn="l" defTabSz="449173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00">
          <a:solidFill>
            <a:srgbClr val="FFFFFF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831" indent="-342831" algn="l" defTabSz="449173" rtl="0" fontAlgn="base" hangingPunct="0">
        <a:lnSpc>
          <a:spcPct val="98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799" kern="1200">
          <a:solidFill>
            <a:srgbClr val="FFFFFF"/>
          </a:solidFill>
          <a:latin typeface="+mn-lt"/>
          <a:ea typeface="+mn-ea"/>
          <a:cs typeface="+mn-cs"/>
        </a:defRPr>
      </a:lvl1pPr>
      <a:lvl2pPr marL="742801" indent="-285693" algn="l" defTabSz="449173" rtl="0" fontAlgn="base" hangingPunct="0">
        <a:lnSpc>
          <a:spcPct val="98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99" kern="1200">
          <a:solidFill>
            <a:srgbClr val="FFFFFF"/>
          </a:solidFill>
          <a:latin typeface="+mn-lt"/>
          <a:ea typeface="+mn-ea"/>
          <a:cs typeface="+mn-cs"/>
        </a:defRPr>
      </a:lvl2pPr>
      <a:lvl3pPr marL="1142771" indent="-228554" algn="l" defTabSz="449173" rtl="0" fontAlgn="base" hangingPunct="0">
        <a:lnSpc>
          <a:spcPct val="98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599880" indent="-228554" algn="l" defTabSz="449173" rtl="0" fontAlgn="base" hangingPunct="0">
        <a:lnSpc>
          <a:spcPct val="98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6989" indent="-228554" algn="l" defTabSz="449173" rtl="0" fontAlgn="base" hangingPunct="0">
        <a:lnSpc>
          <a:spcPct val="9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097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3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1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twitter.com/synthesyseu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issco.teamwork.com/#/tasks/2038691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477"/>
            <a:ext cx="12192000" cy="42626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900" dirty="0">
              <a:solidFill>
                <a:prstClr val="white"/>
              </a:solidFill>
            </a:endParaRP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643" y="4851758"/>
            <a:ext cx="6399043" cy="93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40" tIns="54420" rIns="108840" bIns="544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15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Lead: </a:t>
            </a:r>
            <a:r>
              <a:rPr lang="en-GB" altLang="en-US" sz="215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Laurence Livermore (NHM)</a:t>
            </a:r>
          </a:p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15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Leaders: </a:t>
            </a:r>
            <a:r>
              <a:rPr lang="en-GB" altLang="en-US" sz="215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NHM, UNIMAN, NBC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917424"/>
            <a:ext cx="4267200" cy="3657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7900" y="6092289"/>
            <a:ext cx="3550740" cy="650063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7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0" b="38524"/>
          <a:stretch/>
        </p:blipFill>
        <p:spPr>
          <a:xfrm>
            <a:off x="2824162" y="139700"/>
            <a:ext cx="6543677" cy="1374777"/>
          </a:xfrm>
          <a:prstGeom prst="rect">
            <a:avLst/>
          </a:prstGeom>
        </p:spPr>
      </p:pic>
      <p:pic>
        <p:nvPicPr>
          <p:cNvPr id="5" name="Picture 4">
            <a:hlinkClick r:id="rId5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0" y="6601326"/>
            <a:ext cx="201080" cy="170291"/>
          </a:xfrm>
          <a:prstGeom prst="rect">
            <a:avLst/>
          </a:prstGeom>
        </p:spPr>
      </p:pic>
      <p:sp>
        <p:nvSpPr>
          <p:cNvPr id="6" name="TextBox 5">
            <a:hlinkClick r:id="rId5"/>
          </p:cNvPr>
          <p:cNvSpPr txBox="1"/>
          <p:nvPr/>
        </p:nvSpPr>
        <p:spPr>
          <a:xfrm>
            <a:off x="370139" y="6525508"/>
            <a:ext cx="1839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28600"/>
            <a:r>
              <a:rPr lang="en-GB" sz="1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@SYNTHESYSEU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9" y="6172535"/>
            <a:ext cx="330309" cy="330309"/>
          </a:xfrm>
          <a:prstGeom prst="rect">
            <a:avLst/>
          </a:prstGeom>
        </p:spPr>
      </p:pic>
      <p:sp>
        <p:nvSpPr>
          <p:cNvPr id="14" name="TextBox 13">
            <a:hlinkClick r:id="rId5"/>
          </p:cNvPr>
          <p:cNvSpPr txBox="1"/>
          <p:nvPr/>
        </p:nvSpPr>
        <p:spPr>
          <a:xfrm>
            <a:off x="393643" y="6222272"/>
            <a:ext cx="2027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09">
              <a:defRPr/>
            </a:pPr>
            <a:r>
              <a:rPr lang="en-GB" alt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https://on.fb.me/1KrD2Ko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0" y="5886916"/>
            <a:ext cx="225594" cy="225594"/>
          </a:xfrm>
          <a:prstGeom prst="rect">
            <a:avLst/>
          </a:prstGeom>
        </p:spPr>
      </p:pic>
      <p:sp>
        <p:nvSpPr>
          <p:cNvPr id="15" name="TextBox 14">
            <a:hlinkClick r:id="rId5"/>
          </p:cNvPr>
          <p:cNvSpPr txBox="1"/>
          <p:nvPr/>
        </p:nvSpPr>
        <p:spPr>
          <a:xfrm>
            <a:off x="393643" y="5902452"/>
            <a:ext cx="2027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09">
              <a:defRPr/>
            </a:pPr>
            <a:r>
              <a:rPr lang="en-GB" alt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synthesys@nhm.ac.uk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93555" y="1857399"/>
            <a:ext cx="7681578" cy="2100542"/>
          </a:xfrm>
        </p:spPr>
        <p:txBody>
          <a:bodyPr/>
          <a:lstStyle/>
          <a:p>
            <a:pPr algn="l" rtl="0" eaLnBrk="1" fontAlgn="base" latinLnBrk="0" hangingPunct="1">
              <a:spcAft>
                <a:spcPts val="600"/>
              </a:spcAft>
            </a:pPr>
            <a:r>
              <a:rPr lang="en-GB" sz="3350" b="1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Work package 8</a:t>
            </a:r>
            <a:endParaRPr lang="en-GB" dirty="0">
              <a:effectLst/>
            </a:endParaRPr>
          </a:p>
          <a:p>
            <a:pPr algn="l" eaLnBrk="1" hangingPunct="1">
              <a:spcAft>
                <a:spcPts val="600"/>
              </a:spcAft>
            </a:pPr>
            <a:r>
              <a:rPr lang="en-GB" sz="3000" b="1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JRA3: Specimen Data Refinery</a:t>
            </a:r>
            <a:br>
              <a:rPr lang="en-GB" sz="3000" b="1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br>
              <a:rPr lang="en-GB" sz="3000" b="1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r>
              <a:rPr lang="en-GB" sz="2000" b="1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SYNTHESYS+ Project </a:t>
            </a:r>
            <a:r>
              <a:rPr lang="en-GB" sz="2000"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Council 3</a:t>
            </a:r>
            <a:br>
              <a:rPr lang="en-GB" sz="2000" b="1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r>
              <a:rPr lang="en-GB" sz="2000" b="1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28 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336399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2000" cy="1405890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28600"/>
            <a:endParaRPr lang="en-GB" sz="90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60" y="312182"/>
            <a:ext cx="5200369" cy="157868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617029" y="170021"/>
            <a:ext cx="6357257" cy="1325563"/>
          </a:xfrm>
        </p:spPr>
        <p:txBody>
          <a:bodyPr/>
          <a:lstStyle/>
          <a:p>
            <a:pPr algn="r"/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Tasks</a:t>
            </a:r>
          </a:p>
        </p:txBody>
      </p:sp>
      <p:graphicFrame>
        <p:nvGraphicFramePr>
          <p:cNvPr id="13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1250393"/>
              </p:ext>
            </p:extLst>
          </p:nvPr>
        </p:nvGraphicFramePr>
        <p:xfrm>
          <a:off x="290286" y="1665606"/>
          <a:ext cx="11501664" cy="4836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90286" y="6404690"/>
            <a:ext cx="2618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D8.1 Report (RBGE/NHM)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44850" y="6415445"/>
            <a:ext cx="2635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D8.2 Demonstrator (NHM)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72200" y="6402745"/>
            <a:ext cx="269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D8.3 Demonstrator (UNIMAN)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99550" y="6402745"/>
            <a:ext cx="269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D8.4 Report (Naturalis)</a:t>
            </a:r>
          </a:p>
        </p:txBody>
      </p:sp>
    </p:spTree>
    <p:extLst>
      <p:ext uri="{BB962C8B-B14F-4D97-AF65-F5344CB8AC3E}">
        <p14:creationId xmlns:p14="http://schemas.microsoft.com/office/powerpoint/2010/main" val="3805837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-5990"/>
            <a:ext cx="12192000" cy="1011689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228600"/>
            <a:r>
              <a:rPr lang="en-GB" sz="4000" b="1" dirty="0">
                <a:solidFill>
                  <a:prstClr val="white"/>
                </a:solidFill>
              </a:rPr>
              <a:t>  Methodology</a:t>
            </a:r>
            <a:r>
              <a:rPr lang="en-GB" sz="4000" dirty="0">
                <a:solidFill>
                  <a:prstClr val="white"/>
                </a:solidFill>
              </a:rPr>
              <a:t>: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44838" y="3867669"/>
            <a:ext cx="27023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Colour-code each step in the workflow to identify highways and roadblocks</a:t>
            </a:r>
          </a:p>
          <a:p>
            <a:pPr algn="ctr"/>
            <a:endParaRPr lang="en-GB" dirty="0"/>
          </a:p>
          <a:p>
            <a:pPr algn="ctr"/>
            <a:r>
              <a:rPr lang="en-GB" b="1" dirty="0"/>
              <a:t>Criteria</a:t>
            </a:r>
            <a:r>
              <a:rPr lang="en-GB" dirty="0"/>
              <a:t>:</a:t>
            </a:r>
          </a:p>
          <a:p>
            <a:pPr algn="ctr"/>
            <a:r>
              <a:rPr lang="en-GB" dirty="0"/>
              <a:t># of tools/services</a:t>
            </a:r>
          </a:p>
          <a:p>
            <a:pPr algn="ctr"/>
            <a:r>
              <a:rPr lang="en-GB" dirty="0"/>
              <a:t>Level of development</a:t>
            </a:r>
          </a:p>
          <a:p>
            <a:pPr algn="ctr"/>
            <a:r>
              <a:rPr lang="en-GB" dirty="0"/>
              <a:t>Existing research/papers</a:t>
            </a:r>
          </a:p>
          <a:p>
            <a:pPr algn="ctr"/>
            <a:r>
              <a:rPr lang="en-GB" dirty="0"/>
              <a:t>Use cases with NH data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92145" y="3867669"/>
            <a:ext cx="33186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Crowdsource known existing technology and document specs and capabilities</a:t>
            </a:r>
          </a:p>
          <a:p>
            <a:pPr algn="ctr"/>
            <a:endParaRPr lang="en-GB" dirty="0"/>
          </a:p>
          <a:p>
            <a:pPr algn="ctr"/>
            <a:r>
              <a:rPr lang="en-GB" b="1" dirty="0"/>
              <a:t>6 </a:t>
            </a:r>
            <a:r>
              <a:rPr lang="en-GB" dirty="0"/>
              <a:t>months</a:t>
            </a:r>
          </a:p>
          <a:p>
            <a:pPr algn="ctr"/>
            <a:r>
              <a:rPr lang="en-GB" b="1" dirty="0"/>
              <a:t>16 </a:t>
            </a:r>
            <a:r>
              <a:rPr lang="en-GB" dirty="0"/>
              <a:t>contributors</a:t>
            </a:r>
            <a:endParaRPr lang="en-GB" b="1" dirty="0"/>
          </a:p>
          <a:p>
            <a:pPr algn="ctr"/>
            <a:r>
              <a:rPr lang="en-GB" b="1" dirty="0"/>
              <a:t>76</a:t>
            </a:r>
            <a:r>
              <a:rPr lang="en-GB" dirty="0"/>
              <a:t> tools/services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73523" y="3867669"/>
            <a:ext cx="35187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Consult on a technology stack for developing the workflow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b="1" dirty="0"/>
              <a:t>Requirements</a:t>
            </a:r>
            <a:r>
              <a:rPr lang="en-GB" dirty="0"/>
              <a:t>:</a:t>
            </a:r>
          </a:p>
          <a:p>
            <a:pPr algn="ctr"/>
            <a:r>
              <a:rPr lang="en-GB" dirty="0"/>
              <a:t>Human-in-the-Loop capabilities</a:t>
            </a:r>
          </a:p>
          <a:p>
            <a:pPr algn="ctr"/>
            <a:r>
              <a:rPr lang="en-GB" dirty="0"/>
              <a:t>Standardised workflow language</a:t>
            </a:r>
          </a:p>
        </p:txBody>
      </p:sp>
      <p:sp>
        <p:nvSpPr>
          <p:cNvPr id="53" name="Right Arrow 37">
            <a:extLst>
              <a:ext uri="{FF2B5EF4-FFF2-40B4-BE49-F238E27FC236}">
                <a16:creationId xmlns:a16="http://schemas.microsoft.com/office/drawing/2014/main" id="{86831DF2-E7DA-4792-A59B-6D5A40B9635E}"/>
              </a:ext>
            </a:extLst>
          </p:cNvPr>
          <p:cNvSpPr/>
          <p:nvPr/>
        </p:nvSpPr>
        <p:spPr>
          <a:xfrm>
            <a:off x="3675942" y="3961069"/>
            <a:ext cx="903797" cy="44767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37">
            <a:extLst>
              <a:ext uri="{FF2B5EF4-FFF2-40B4-BE49-F238E27FC236}">
                <a16:creationId xmlns:a16="http://schemas.microsoft.com/office/drawing/2014/main" id="{AA7D19E0-CAB2-458B-969B-20BA1CD1D1D1}"/>
              </a:ext>
            </a:extLst>
          </p:cNvPr>
          <p:cNvSpPr/>
          <p:nvPr/>
        </p:nvSpPr>
        <p:spPr>
          <a:xfrm>
            <a:off x="7514882" y="3961068"/>
            <a:ext cx="903797" cy="44767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5BBC009E-2AE4-4566-9F9B-B4199F1EDA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31" y="2092464"/>
            <a:ext cx="2031325" cy="203132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E21F1E0-A921-4368-BD4D-85201E03E1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5" r="15453"/>
          <a:stretch/>
        </p:blipFill>
        <p:spPr bwMode="auto">
          <a:xfrm>
            <a:off x="4851698" y="2008619"/>
            <a:ext cx="2431229" cy="1776624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F9BD387-A095-44D9-AB0B-5D5CEC91DE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30"/>
          <a:stretch/>
        </p:blipFill>
        <p:spPr bwMode="auto">
          <a:xfrm>
            <a:off x="9256725" y="2008619"/>
            <a:ext cx="1752329" cy="1776625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572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4160" y="2682240"/>
            <a:ext cx="1127760" cy="520700"/>
          </a:xfrm>
          <a:prstGeom prst="rect">
            <a:avLst/>
          </a:prstGeom>
          <a:solidFill>
            <a:srgbClr val="1F3C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Image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971040" y="3787611"/>
            <a:ext cx="1127760" cy="520700"/>
          </a:xfrm>
          <a:prstGeom prst="rect">
            <a:avLst/>
          </a:prstGeom>
          <a:solidFill>
            <a:srgbClr val="1F3C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Label Image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3552190" y="2682240"/>
            <a:ext cx="1127760" cy="520700"/>
          </a:xfrm>
          <a:prstGeom prst="rect">
            <a:avLst/>
          </a:prstGeom>
          <a:solidFill>
            <a:srgbClr val="1F3C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Barcode Image</a:t>
            </a:r>
            <a:endParaRPr lang="en-GB" dirty="0"/>
          </a:p>
        </p:txBody>
      </p:sp>
      <p:cxnSp>
        <p:nvCxnSpPr>
          <p:cNvPr id="21" name="Straight Arrow Connector 20"/>
          <p:cNvCxnSpPr>
            <a:cxnSpLocks/>
            <a:stCxn id="11" idx="3"/>
          </p:cNvCxnSpPr>
          <p:nvPr/>
        </p:nvCxnSpPr>
        <p:spPr>
          <a:xfrm>
            <a:off x="1391920" y="2942590"/>
            <a:ext cx="1005354" cy="3810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  <a:stCxn id="122" idx="0"/>
            <a:endCxn id="17" idx="2"/>
          </p:cNvCxnSpPr>
          <p:nvPr/>
        </p:nvCxnSpPr>
        <p:spPr>
          <a:xfrm flipV="1">
            <a:off x="2534920" y="1804035"/>
            <a:ext cx="0" cy="882015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endCxn id="19" idx="1"/>
          </p:cNvCxnSpPr>
          <p:nvPr/>
        </p:nvCxnSpPr>
        <p:spPr>
          <a:xfrm flipV="1">
            <a:off x="3525034" y="2942590"/>
            <a:ext cx="27156" cy="3810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cxnSpLocks/>
            <a:stCxn id="122" idx="2"/>
            <a:endCxn id="18" idx="0"/>
          </p:cNvCxnSpPr>
          <p:nvPr/>
        </p:nvCxnSpPr>
        <p:spPr>
          <a:xfrm>
            <a:off x="2534920" y="3206750"/>
            <a:ext cx="0" cy="580861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/>
            <a:stCxn id="18" idx="2"/>
            <a:endCxn id="135" idx="0"/>
          </p:cNvCxnSpPr>
          <p:nvPr/>
        </p:nvCxnSpPr>
        <p:spPr>
          <a:xfrm>
            <a:off x="2534920" y="4308311"/>
            <a:ext cx="0" cy="533337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nip Diagonal Corner Rectangle 42"/>
          <p:cNvSpPr/>
          <p:nvPr/>
        </p:nvSpPr>
        <p:spPr>
          <a:xfrm>
            <a:off x="3552190" y="4841648"/>
            <a:ext cx="1127760" cy="520700"/>
          </a:xfrm>
          <a:prstGeom prst="snip2DiagRect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Text / OCR data</a:t>
            </a:r>
          </a:p>
        </p:txBody>
      </p:sp>
      <p:cxnSp>
        <p:nvCxnSpPr>
          <p:cNvPr id="45" name="Straight Arrow Connector 44"/>
          <p:cNvCxnSpPr>
            <a:cxnSpLocks/>
            <a:stCxn id="18" idx="3"/>
            <a:endCxn id="138" idx="1"/>
          </p:cNvCxnSpPr>
          <p:nvPr/>
        </p:nvCxnSpPr>
        <p:spPr>
          <a:xfrm flipV="1">
            <a:off x="3098800" y="4046056"/>
            <a:ext cx="453390" cy="1905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cxnSpLocks/>
            <a:stCxn id="138" idx="2"/>
            <a:endCxn id="43" idx="3"/>
          </p:cNvCxnSpPr>
          <p:nvPr/>
        </p:nvCxnSpPr>
        <p:spPr>
          <a:xfrm>
            <a:off x="4116070" y="4308310"/>
            <a:ext cx="0" cy="533338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Snip Diagonal Corner Rectangle 54"/>
          <p:cNvSpPr/>
          <p:nvPr/>
        </p:nvSpPr>
        <p:spPr>
          <a:xfrm>
            <a:off x="5257165" y="1280796"/>
            <a:ext cx="1127760" cy="520700"/>
          </a:xfrm>
          <a:prstGeom prst="snip2DiagRect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Image analysis dataset</a:t>
            </a:r>
          </a:p>
        </p:txBody>
      </p:sp>
      <p:cxnSp>
        <p:nvCxnSpPr>
          <p:cNvPr id="56" name="Straight Arrow Connector 55"/>
          <p:cNvCxnSpPr>
            <a:cxnSpLocks/>
            <a:stCxn id="17" idx="3"/>
          </p:cNvCxnSpPr>
          <p:nvPr/>
        </p:nvCxnSpPr>
        <p:spPr>
          <a:xfrm flipV="1">
            <a:off x="3098800" y="893763"/>
            <a:ext cx="453390" cy="649922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  <a:stCxn id="17" idx="3"/>
          </p:cNvCxnSpPr>
          <p:nvPr/>
        </p:nvCxnSpPr>
        <p:spPr>
          <a:xfrm flipV="1">
            <a:off x="3098800" y="1541146"/>
            <a:ext cx="453390" cy="2539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  <a:stCxn id="17" idx="3"/>
          </p:cNvCxnSpPr>
          <p:nvPr/>
        </p:nvCxnSpPr>
        <p:spPr>
          <a:xfrm>
            <a:off x="3098800" y="1543685"/>
            <a:ext cx="453390" cy="617854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971040" y="1283335"/>
            <a:ext cx="1127760" cy="520700"/>
          </a:xfrm>
          <a:prstGeom prst="rect">
            <a:avLst/>
          </a:prstGeom>
          <a:solidFill>
            <a:srgbClr val="1F3C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Specimen image</a:t>
            </a:r>
            <a:endParaRPr lang="en-GB" dirty="0"/>
          </a:p>
        </p:txBody>
      </p:sp>
      <p:cxnSp>
        <p:nvCxnSpPr>
          <p:cNvPr id="71" name="Straight Arrow Connector 70"/>
          <p:cNvCxnSpPr>
            <a:cxnSpLocks/>
            <a:endCxn id="55" idx="2"/>
          </p:cNvCxnSpPr>
          <p:nvPr/>
        </p:nvCxnSpPr>
        <p:spPr>
          <a:xfrm>
            <a:off x="4679950" y="1541146"/>
            <a:ext cx="577215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cxnSpLocks/>
          </p:cNvCxnSpPr>
          <p:nvPr/>
        </p:nvCxnSpPr>
        <p:spPr>
          <a:xfrm>
            <a:off x="4679950" y="893763"/>
            <a:ext cx="577215" cy="384809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cxnSpLocks/>
          </p:cNvCxnSpPr>
          <p:nvPr/>
        </p:nvCxnSpPr>
        <p:spPr>
          <a:xfrm flipV="1">
            <a:off x="4679950" y="1799273"/>
            <a:ext cx="577215" cy="362266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Snip Diagonal Corner Rectangle 84"/>
          <p:cNvSpPr/>
          <p:nvPr/>
        </p:nvSpPr>
        <p:spPr>
          <a:xfrm>
            <a:off x="8815003" y="2657001"/>
            <a:ext cx="1127760" cy="520700"/>
          </a:xfrm>
          <a:prstGeom prst="snip2DiagRect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Taxonomic trait dataset</a:t>
            </a:r>
          </a:p>
        </p:txBody>
      </p:sp>
      <p:sp>
        <p:nvSpPr>
          <p:cNvPr id="86" name="Snip Diagonal Corner Rectangle 85"/>
          <p:cNvSpPr/>
          <p:nvPr/>
        </p:nvSpPr>
        <p:spPr>
          <a:xfrm>
            <a:off x="7038340" y="4834806"/>
            <a:ext cx="1127760" cy="520700"/>
          </a:xfrm>
          <a:prstGeom prst="snip2DiagRect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Structured label data</a:t>
            </a:r>
          </a:p>
        </p:txBody>
      </p:sp>
      <p:sp>
        <p:nvSpPr>
          <p:cNvPr id="87" name="Rounded Rectangle 86"/>
          <p:cNvSpPr/>
          <p:nvPr/>
        </p:nvSpPr>
        <p:spPr>
          <a:xfrm>
            <a:off x="5133339" y="3783801"/>
            <a:ext cx="1127760" cy="5245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Identifier verification</a:t>
            </a:r>
          </a:p>
        </p:txBody>
      </p:sp>
      <p:cxnSp>
        <p:nvCxnSpPr>
          <p:cNvPr id="88" name="Straight Arrow Connector 87"/>
          <p:cNvCxnSpPr>
            <a:stCxn id="19" idx="2"/>
            <a:endCxn id="87" idx="1"/>
          </p:cNvCxnSpPr>
          <p:nvPr/>
        </p:nvCxnSpPr>
        <p:spPr>
          <a:xfrm>
            <a:off x="4116070" y="3202940"/>
            <a:ext cx="1017269" cy="843116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cxnSpLocks/>
            <a:stCxn id="43" idx="0"/>
            <a:endCxn id="139" idx="1"/>
          </p:cNvCxnSpPr>
          <p:nvPr/>
        </p:nvCxnSpPr>
        <p:spPr>
          <a:xfrm flipV="1">
            <a:off x="4679950" y="5100094"/>
            <a:ext cx="453389" cy="1904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cxnSpLocks/>
            <a:stCxn id="139" idx="3"/>
            <a:endCxn id="86" idx="2"/>
          </p:cNvCxnSpPr>
          <p:nvPr/>
        </p:nvCxnSpPr>
        <p:spPr>
          <a:xfrm flipV="1">
            <a:off x="6261099" y="5095156"/>
            <a:ext cx="777241" cy="4938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87" idx="3"/>
            <a:endCxn id="86" idx="3"/>
          </p:cNvCxnSpPr>
          <p:nvPr/>
        </p:nvCxnSpPr>
        <p:spPr>
          <a:xfrm>
            <a:off x="6261099" y="4046056"/>
            <a:ext cx="1341121" cy="788750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>
          <a:xfrm>
            <a:off x="7038340" y="3780768"/>
            <a:ext cx="1127760" cy="524509"/>
          </a:xfrm>
          <a:prstGeom prst="roundRect">
            <a:avLst>
              <a:gd name="adj" fmla="val 50000"/>
            </a:avLst>
          </a:prstGeom>
          <a:solidFill>
            <a:srgbClr val="F9F7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Trait extraction</a:t>
            </a:r>
          </a:p>
        </p:txBody>
      </p:sp>
      <p:cxnSp>
        <p:nvCxnSpPr>
          <p:cNvPr id="106" name="Straight Arrow Connector 105"/>
          <p:cNvCxnSpPr>
            <a:stCxn id="86" idx="3"/>
            <a:endCxn id="105" idx="2"/>
          </p:cNvCxnSpPr>
          <p:nvPr/>
        </p:nvCxnSpPr>
        <p:spPr>
          <a:xfrm flipV="1">
            <a:off x="7602220" y="4305277"/>
            <a:ext cx="0" cy="529529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ounded Rectangle 108"/>
          <p:cNvSpPr/>
          <p:nvPr/>
        </p:nvSpPr>
        <p:spPr>
          <a:xfrm>
            <a:off x="10788848" y="1010605"/>
            <a:ext cx="1127760" cy="5245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Analytics</a:t>
            </a:r>
          </a:p>
        </p:txBody>
      </p:sp>
      <p:sp>
        <p:nvSpPr>
          <p:cNvPr id="110" name="Snip Diagonal Corner Rectangle 109"/>
          <p:cNvSpPr/>
          <p:nvPr/>
        </p:nvSpPr>
        <p:spPr>
          <a:xfrm>
            <a:off x="8815003" y="958374"/>
            <a:ext cx="1127760" cy="520700"/>
          </a:xfrm>
          <a:prstGeom prst="snip2DiagRect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Specimen metadata</a:t>
            </a:r>
          </a:p>
        </p:txBody>
      </p:sp>
      <p:cxnSp>
        <p:nvCxnSpPr>
          <p:cNvPr id="111" name="Straight Arrow Connector 110"/>
          <p:cNvCxnSpPr>
            <a:cxnSpLocks/>
            <a:stCxn id="55" idx="0"/>
          </p:cNvCxnSpPr>
          <p:nvPr/>
        </p:nvCxnSpPr>
        <p:spPr>
          <a:xfrm flipV="1">
            <a:off x="6384925" y="891859"/>
            <a:ext cx="653415" cy="649287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  <a:stCxn id="55" idx="0"/>
          </p:cNvCxnSpPr>
          <p:nvPr/>
        </p:nvCxnSpPr>
        <p:spPr>
          <a:xfrm flipV="1">
            <a:off x="6384925" y="1535115"/>
            <a:ext cx="650407" cy="6031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cxnSpLocks/>
            <a:stCxn id="55" idx="0"/>
          </p:cNvCxnSpPr>
          <p:nvPr/>
        </p:nvCxnSpPr>
        <p:spPr>
          <a:xfrm>
            <a:off x="6384925" y="1541146"/>
            <a:ext cx="650407" cy="616585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endCxn id="110" idx="2"/>
          </p:cNvCxnSpPr>
          <p:nvPr/>
        </p:nvCxnSpPr>
        <p:spPr>
          <a:xfrm flipV="1">
            <a:off x="8163092" y="1218724"/>
            <a:ext cx="651911" cy="324961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cxnSpLocks/>
            <a:endCxn id="110" idx="2"/>
          </p:cNvCxnSpPr>
          <p:nvPr/>
        </p:nvCxnSpPr>
        <p:spPr>
          <a:xfrm>
            <a:off x="8166100" y="891859"/>
            <a:ext cx="648903" cy="326865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cxnSpLocks/>
            <a:endCxn id="85" idx="3"/>
          </p:cNvCxnSpPr>
          <p:nvPr/>
        </p:nvCxnSpPr>
        <p:spPr>
          <a:xfrm>
            <a:off x="8163092" y="1535115"/>
            <a:ext cx="1215791" cy="1121886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cxnSpLocks/>
            <a:endCxn id="85" idx="2"/>
          </p:cNvCxnSpPr>
          <p:nvPr/>
        </p:nvCxnSpPr>
        <p:spPr>
          <a:xfrm>
            <a:off x="8163092" y="2157731"/>
            <a:ext cx="651911" cy="759620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>
            <a:stCxn id="105" idx="3"/>
            <a:endCxn id="85" idx="1"/>
          </p:cNvCxnSpPr>
          <p:nvPr/>
        </p:nvCxnSpPr>
        <p:spPr>
          <a:xfrm flipV="1">
            <a:off x="8166100" y="3177701"/>
            <a:ext cx="1212783" cy="865322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Snip Diagonal Corner Rectangle 135"/>
          <p:cNvSpPr/>
          <p:nvPr/>
        </p:nvSpPr>
        <p:spPr>
          <a:xfrm>
            <a:off x="10774144" y="2657001"/>
            <a:ext cx="1127760" cy="520700"/>
          </a:xfrm>
          <a:prstGeom prst="snip2DiagRect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Specimen Dataset</a:t>
            </a:r>
          </a:p>
        </p:txBody>
      </p:sp>
      <p:cxnSp>
        <p:nvCxnSpPr>
          <p:cNvPr id="143" name="Straight Connector 142"/>
          <p:cNvCxnSpPr/>
          <p:nvPr/>
        </p:nvCxnSpPr>
        <p:spPr>
          <a:xfrm>
            <a:off x="1624263" y="0"/>
            <a:ext cx="0" cy="6942221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10427368" y="-84221"/>
            <a:ext cx="0" cy="6942221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Rounded Rectangle 145"/>
          <p:cNvSpPr/>
          <p:nvPr/>
        </p:nvSpPr>
        <p:spPr>
          <a:xfrm>
            <a:off x="8775366" y="4199960"/>
            <a:ext cx="1127760" cy="5245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Transform</a:t>
            </a:r>
          </a:p>
        </p:txBody>
      </p:sp>
      <p:cxnSp>
        <p:nvCxnSpPr>
          <p:cNvPr id="147" name="Straight Arrow Connector 146"/>
          <p:cNvCxnSpPr>
            <a:stCxn id="86" idx="0"/>
            <a:endCxn id="146" idx="1"/>
          </p:cNvCxnSpPr>
          <p:nvPr/>
        </p:nvCxnSpPr>
        <p:spPr>
          <a:xfrm flipV="1">
            <a:off x="8166100" y="4462215"/>
            <a:ext cx="609266" cy="632941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146" idx="3"/>
            <a:endCxn id="136" idx="1"/>
          </p:cNvCxnSpPr>
          <p:nvPr/>
        </p:nvCxnSpPr>
        <p:spPr>
          <a:xfrm flipV="1">
            <a:off x="9903126" y="3177701"/>
            <a:ext cx="1434898" cy="1284514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85" idx="0"/>
            <a:endCxn id="136" idx="2"/>
          </p:cNvCxnSpPr>
          <p:nvPr/>
        </p:nvCxnSpPr>
        <p:spPr>
          <a:xfrm>
            <a:off x="9942763" y="2917351"/>
            <a:ext cx="831381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10" idx="0"/>
            <a:endCxn id="136" idx="3"/>
          </p:cNvCxnSpPr>
          <p:nvPr/>
        </p:nvCxnSpPr>
        <p:spPr>
          <a:xfrm>
            <a:off x="9942763" y="1218724"/>
            <a:ext cx="1395261" cy="1438277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3657600" y="0"/>
            <a:ext cx="4505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Specimen Data Refinery Workflows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0" y="-2587"/>
            <a:ext cx="1624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0497085" y="-2587"/>
            <a:ext cx="1624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</a:t>
            </a:r>
          </a:p>
        </p:txBody>
      </p:sp>
      <p:grpSp>
        <p:nvGrpSpPr>
          <p:cNvPr id="169" name="Group 168"/>
          <p:cNvGrpSpPr/>
          <p:nvPr/>
        </p:nvGrpSpPr>
        <p:grpSpPr>
          <a:xfrm>
            <a:off x="11083288" y="4769252"/>
            <a:ext cx="1038060" cy="1707901"/>
            <a:chOff x="11138480" y="4243826"/>
            <a:chExt cx="1038060" cy="1707901"/>
          </a:xfrm>
        </p:grpSpPr>
        <p:sp>
          <p:nvSpPr>
            <p:cNvPr id="166" name="Snip Diagonal Corner Rectangle 165"/>
            <p:cNvSpPr/>
            <p:nvPr/>
          </p:nvSpPr>
          <p:spPr>
            <a:xfrm>
              <a:off x="11153005" y="4920271"/>
              <a:ext cx="968343" cy="409413"/>
            </a:xfrm>
            <a:prstGeom prst="snip2DiagRect">
              <a:avLst>
                <a:gd name="adj1" fmla="val 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Datasets / Research Objects</a:t>
              </a:r>
            </a:p>
          </p:txBody>
        </p:sp>
        <p:sp>
          <p:nvSpPr>
            <p:cNvPr id="167" name="Rounded Rectangle 166"/>
            <p:cNvSpPr/>
            <p:nvPr/>
          </p:nvSpPr>
          <p:spPr>
            <a:xfrm>
              <a:off x="11138480" y="5498232"/>
              <a:ext cx="1038060" cy="45349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/>
                <a:t>Service / </a:t>
              </a:r>
              <a:r>
                <a:rPr lang="en-GB" sz="1000" dirty="0" err="1"/>
                <a:t>Microservice</a:t>
              </a:r>
              <a:endParaRPr lang="en-GB" sz="1000" dirty="0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1153004" y="4243826"/>
              <a:ext cx="968344" cy="478738"/>
            </a:xfrm>
            <a:prstGeom prst="rect">
              <a:avLst/>
            </a:prstGeom>
            <a:solidFill>
              <a:srgbClr val="1F3C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Images</a:t>
              </a:r>
              <a:endParaRPr lang="en-GB" dirty="0"/>
            </a:p>
          </p:txBody>
        </p:sp>
      </p:grpSp>
      <p:cxnSp>
        <p:nvCxnSpPr>
          <p:cNvPr id="170" name="Straight Arrow Connector 169"/>
          <p:cNvCxnSpPr>
            <a:stCxn id="136" idx="3"/>
            <a:endCxn id="109" idx="2"/>
          </p:cNvCxnSpPr>
          <p:nvPr/>
        </p:nvCxnSpPr>
        <p:spPr>
          <a:xfrm flipV="1">
            <a:off x="11338024" y="1535114"/>
            <a:ext cx="14704" cy="1121887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ounded Rectangle 9">
            <a:extLst>
              <a:ext uri="{FF2B5EF4-FFF2-40B4-BE49-F238E27FC236}">
                <a16:creationId xmlns:a16="http://schemas.microsoft.com/office/drawing/2014/main" id="{5808F8A4-4D48-4D85-BA3F-5F4CA90EB0A1}"/>
              </a:ext>
            </a:extLst>
          </p:cNvPr>
          <p:cNvSpPr/>
          <p:nvPr/>
        </p:nvSpPr>
        <p:spPr>
          <a:xfrm>
            <a:off x="1971040" y="2686050"/>
            <a:ext cx="1127760" cy="520700"/>
          </a:xfrm>
          <a:prstGeom prst="roundRect">
            <a:avLst>
              <a:gd name="adj" fmla="val 50000"/>
            </a:avLst>
          </a:prstGeom>
          <a:solidFill>
            <a:srgbClr val="85BB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Image segmentation</a:t>
            </a:r>
          </a:p>
        </p:txBody>
      </p:sp>
      <p:sp>
        <p:nvSpPr>
          <p:cNvPr id="123" name="Rounded Rectangle 27">
            <a:extLst>
              <a:ext uri="{FF2B5EF4-FFF2-40B4-BE49-F238E27FC236}">
                <a16:creationId xmlns:a16="http://schemas.microsoft.com/office/drawing/2014/main" id="{79F2ADB1-8531-4677-80C1-BF180888FAD4}"/>
              </a:ext>
            </a:extLst>
          </p:cNvPr>
          <p:cNvSpPr/>
          <p:nvPr/>
        </p:nvSpPr>
        <p:spPr>
          <a:xfrm>
            <a:off x="3552190" y="633413"/>
            <a:ext cx="1127760" cy="5207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Feature analysis</a:t>
            </a:r>
          </a:p>
        </p:txBody>
      </p:sp>
      <p:sp>
        <p:nvSpPr>
          <p:cNvPr id="124" name="Rounded Rectangle 28">
            <a:extLst>
              <a:ext uri="{FF2B5EF4-FFF2-40B4-BE49-F238E27FC236}">
                <a16:creationId xmlns:a16="http://schemas.microsoft.com/office/drawing/2014/main" id="{93AA5E17-527E-4597-BF72-11268F6FEE86}"/>
              </a:ext>
            </a:extLst>
          </p:cNvPr>
          <p:cNvSpPr/>
          <p:nvPr/>
        </p:nvSpPr>
        <p:spPr>
          <a:xfrm>
            <a:off x="3552190" y="1280796"/>
            <a:ext cx="1127760" cy="520700"/>
          </a:xfrm>
          <a:prstGeom prst="roundRect">
            <a:avLst>
              <a:gd name="adj" fmla="val 50000"/>
            </a:avLst>
          </a:prstGeom>
          <a:solidFill>
            <a:srgbClr val="F9F7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Colour analysis</a:t>
            </a: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77C64AF-42EF-4DD6-B01D-BB7E98A89C87}"/>
              </a:ext>
            </a:extLst>
          </p:cNvPr>
          <p:cNvCxnSpPr/>
          <p:nvPr/>
        </p:nvCxnSpPr>
        <p:spPr>
          <a:xfrm flipV="1">
            <a:off x="3098800" y="2942590"/>
            <a:ext cx="453390" cy="3810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ounded Rectangle 81">
            <a:extLst>
              <a:ext uri="{FF2B5EF4-FFF2-40B4-BE49-F238E27FC236}">
                <a16:creationId xmlns:a16="http://schemas.microsoft.com/office/drawing/2014/main" id="{56427260-064D-4F93-BBC3-96D8CBA5B2DD}"/>
              </a:ext>
            </a:extLst>
          </p:cNvPr>
          <p:cNvSpPr/>
          <p:nvPr/>
        </p:nvSpPr>
        <p:spPr>
          <a:xfrm>
            <a:off x="7035332" y="1893252"/>
            <a:ext cx="1127760" cy="524509"/>
          </a:xfrm>
          <a:prstGeom prst="roundRect">
            <a:avLst>
              <a:gd name="adj" fmla="val 50000"/>
            </a:avLst>
          </a:prstGeom>
          <a:solidFill>
            <a:srgbClr val="F9F7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Species identification</a:t>
            </a:r>
          </a:p>
        </p:txBody>
      </p:sp>
      <p:sp>
        <p:nvSpPr>
          <p:cNvPr id="132" name="Rounded Rectangle 82">
            <a:extLst>
              <a:ext uri="{FF2B5EF4-FFF2-40B4-BE49-F238E27FC236}">
                <a16:creationId xmlns:a16="http://schemas.microsoft.com/office/drawing/2014/main" id="{4AB89678-56C6-42D0-B3F0-F54227BAE6B8}"/>
              </a:ext>
            </a:extLst>
          </p:cNvPr>
          <p:cNvSpPr/>
          <p:nvPr/>
        </p:nvSpPr>
        <p:spPr>
          <a:xfrm>
            <a:off x="7038340" y="629604"/>
            <a:ext cx="1127760" cy="52450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Condition checking</a:t>
            </a:r>
          </a:p>
        </p:txBody>
      </p:sp>
      <p:sp>
        <p:nvSpPr>
          <p:cNvPr id="134" name="Rounded Rectangle 83">
            <a:extLst>
              <a:ext uri="{FF2B5EF4-FFF2-40B4-BE49-F238E27FC236}">
                <a16:creationId xmlns:a16="http://schemas.microsoft.com/office/drawing/2014/main" id="{F43DDA3E-0F19-42C1-A0F8-66E48DBF71A6}"/>
              </a:ext>
            </a:extLst>
          </p:cNvPr>
          <p:cNvSpPr/>
          <p:nvPr/>
        </p:nvSpPr>
        <p:spPr>
          <a:xfrm>
            <a:off x="7035332" y="1272860"/>
            <a:ext cx="1127760" cy="52450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Trait extraction</a:t>
            </a:r>
          </a:p>
        </p:txBody>
      </p:sp>
      <p:sp>
        <p:nvSpPr>
          <p:cNvPr id="135" name="Rounded Rectangle 38">
            <a:extLst>
              <a:ext uri="{FF2B5EF4-FFF2-40B4-BE49-F238E27FC236}">
                <a16:creationId xmlns:a16="http://schemas.microsoft.com/office/drawing/2014/main" id="{E08BA80D-DE1C-4CF0-8DE0-D67794F9FD23}"/>
              </a:ext>
            </a:extLst>
          </p:cNvPr>
          <p:cNvSpPr/>
          <p:nvPr/>
        </p:nvSpPr>
        <p:spPr>
          <a:xfrm>
            <a:off x="1971040" y="4841648"/>
            <a:ext cx="1127760" cy="520700"/>
          </a:xfrm>
          <a:prstGeom prst="roundRect">
            <a:avLst>
              <a:gd name="adj" fmla="val 50000"/>
            </a:avLst>
          </a:prstGeom>
          <a:solidFill>
            <a:srgbClr val="85BB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OCR</a:t>
            </a:r>
          </a:p>
        </p:txBody>
      </p:sp>
      <p:sp>
        <p:nvSpPr>
          <p:cNvPr id="138" name="Rounded Rectangle 43">
            <a:extLst>
              <a:ext uri="{FF2B5EF4-FFF2-40B4-BE49-F238E27FC236}">
                <a16:creationId xmlns:a16="http://schemas.microsoft.com/office/drawing/2014/main" id="{BA527458-9BEC-434A-8DDE-B00381C30C2B}"/>
              </a:ext>
            </a:extLst>
          </p:cNvPr>
          <p:cNvSpPr/>
          <p:nvPr/>
        </p:nvSpPr>
        <p:spPr>
          <a:xfrm>
            <a:off x="3552190" y="3783801"/>
            <a:ext cx="1127760" cy="524509"/>
          </a:xfrm>
          <a:prstGeom prst="roundRect">
            <a:avLst>
              <a:gd name="adj" fmla="val 50000"/>
            </a:avLst>
          </a:prstGeom>
          <a:solidFill>
            <a:srgbClr val="F9F7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Handwriting recognition</a:t>
            </a:r>
          </a:p>
        </p:txBody>
      </p:sp>
      <p:sp>
        <p:nvSpPr>
          <p:cNvPr id="139" name="Rounded Rectangle 92">
            <a:extLst>
              <a:ext uri="{FF2B5EF4-FFF2-40B4-BE49-F238E27FC236}">
                <a16:creationId xmlns:a16="http://schemas.microsoft.com/office/drawing/2014/main" id="{B1B1D9F2-CEA5-4F2C-8F11-5F24CAE3CAA6}"/>
              </a:ext>
            </a:extLst>
          </p:cNvPr>
          <p:cNvSpPr/>
          <p:nvPr/>
        </p:nvSpPr>
        <p:spPr>
          <a:xfrm>
            <a:off x="5133339" y="4837839"/>
            <a:ext cx="1127760" cy="52450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Atomisation, validation &amp; classification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185F6B40-0AF0-4339-9CE3-57C264923C4A}"/>
              </a:ext>
            </a:extLst>
          </p:cNvPr>
          <p:cNvCxnSpPr>
            <a:cxnSpLocks/>
          </p:cNvCxnSpPr>
          <p:nvPr/>
        </p:nvCxnSpPr>
        <p:spPr>
          <a:xfrm flipV="1">
            <a:off x="3110709" y="5095156"/>
            <a:ext cx="453390" cy="1905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ounded Rectangle 136">
            <a:extLst>
              <a:ext uri="{FF2B5EF4-FFF2-40B4-BE49-F238E27FC236}">
                <a16:creationId xmlns:a16="http://schemas.microsoft.com/office/drawing/2014/main" id="{DDFE161B-944D-4FA6-B9E3-B2A37911D258}"/>
              </a:ext>
            </a:extLst>
          </p:cNvPr>
          <p:cNvSpPr/>
          <p:nvPr/>
        </p:nvSpPr>
        <p:spPr>
          <a:xfrm>
            <a:off x="3903197" y="5722795"/>
            <a:ext cx="1127760" cy="52450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Geographic resolution</a:t>
            </a:r>
          </a:p>
        </p:txBody>
      </p:sp>
      <p:sp>
        <p:nvSpPr>
          <p:cNvPr id="148" name="Rounded Rectangle 139">
            <a:extLst>
              <a:ext uri="{FF2B5EF4-FFF2-40B4-BE49-F238E27FC236}">
                <a16:creationId xmlns:a16="http://schemas.microsoft.com/office/drawing/2014/main" id="{98E62C59-E01A-4B74-90B8-97D53F48A252}"/>
              </a:ext>
            </a:extLst>
          </p:cNvPr>
          <p:cNvSpPr/>
          <p:nvPr/>
        </p:nvSpPr>
        <p:spPr>
          <a:xfrm>
            <a:off x="5133339" y="5722795"/>
            <a:ext cx="1127760" cy="524509"/>
          </a:xfrm>
          <a:prstGeom prst="roundRect">
            <a:avLst>
              <a:gd name="adj" fmla="val 50000"/>
            </a:avLst>
          </a:prstGeom>
          <a:solidFill>
            <a:srgbClr val="F9F7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Person resolution</a:t>
            </a:r>
          </a:p>
        </p:txBody>
      </p:sp>
      <p:sp>
        <p:nvSpPr>
          <p:cNvPr id="149" name="Rounded Rectangle 140">
            <a:extLst>
              <a:ext uri="{FF2B5EF4-FFF2-40B4-BE49-F238E27FC236}">
                <a16:creationId xmlns:a16="http://schemas.microsoft.com/office/drawing/2014/main" id="{92E375BF-53A8-4579-8439-E1B525CF3869}"/>
              </a:ext>
            </a:extLst>
          </p:cNvPr>
          <p:cNvSpPr/>
          <p:nvPr/>
        </p:nvSpPr>
        <p:spPr>
          <a:xfrm>
            <a:off x="6363481" y="5717693"/>
            <a:ext cx="1127760" cy="524509"/>
          </a:xfrm>
          <a:prstGeom prst="roundRect">
            <a:avLst>
              <a:gd name="adj" fmla="val 50000"/>
            </a:avLst>
          </a:prstGeom>
          <a:solidFill>
            <a:srgbClr val="85BB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Taxonomic resolution</a:t>
            </a: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6356C68E-FEC9-44CE-8A61-BB4945682848}"/>
              </a:ext>
            </a:extLst>
          </p:cNvPr>
          <p:cNvCxnSpPr>
            <a:cxnSpLocks/>
            <a:stCxn id="144" idx="0"/>
          </p:cNvCxnSpPr>
          <p:nvPr/>
        </p:nvCxnSpPr>
        <p:spPr>
          <a:xfrm flipV="1">
            <a:off x="4467077" y="5362348"/>
            <a:ext cx="1230142" cy="360447"/>
          </a:xfrm>
          <a:prstGeom prst="straightConnector1">
            <a:avLst/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953149E-6709-4C3F-A967-DE7F9A1EA057}"/>
              </a:ext>
            </a:extLst>
          </p:cNvPr>
          <p:cNvCxnSpPr>
            <a:cxnSpLocks/>
            <a:stCxn id="148" idx="0"/>
          </p:cNvCxnSpPr>
          <p:nvPr/>
        </p:nvCxnSpPr>
        <p:spPr>
          <a:xfrm flipV="1">
            <a:off x="5697219" y="5362348"/>
            <a:ext cx="0" cy="360447"/>
          </a:xfrm>
          <a:prstGeom prst="straightConnector1">
            <a:avLst/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17FF3865-DF4F-4B9B-9247-8D00CCCFEC18}"/>
              </a:ext>
            </a:extLst>
          </p:cNvPr>
          <p:cNvCxnSpPr>
            <a:cxnSpLocks/>
            <a:stCxn id="149" idx="0"/>
          </p:cNvCxnSpPr>
          <p:nvPr/>
        </p:nvCxnSpPr>
        <p:spPr>
          <a:xfrm flipH="1" flipV="1">
            <a:off x="5697219" y="5362348"/>
            <a:ext cx="1230142" cy="355345"/>
          </a:xfrm>
          <a:prstGeom prst="straightConnector1">
            <a:avLst/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ounded Rectangle 29">
            <a:extLst>
              <a:ext uri="{FF2B5EF4-FFF2-40B4-BE49-F238E27FC236}">
                <a16:creationId xmlns:a16="http://schemas.microsoft.com/office/drawing/2014/main" id="{E1705A92-F485-4E79-996D-9A9FF147B29F}"/>
              </a:ext>
            </a:extLst>
          </p:cNvPr>
          <p:cNvSpPr/>
          <p:nvPr/>
        </p:nvSpPr>
        <p:spPr>
          <a:xfrm>
            <a:off x="3552190" y="1901189"/>
            <a:ext cx="1127760" cy="520700"/>
          </a:xfrm>
          <a:prstGeom prst="roundRect">
            <a:avLst>
              <a:gd name="adj" fmla="val 50000"/>
            </a:avLst>
          </a:prstGeom>
          <a:solidFill>
            <a:srgbClr val="85BB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Image recognition</a:t>
            </a:r>
          </a:p>
        </p:txBody>
      </p:sp>
    </p:spTree>
    <p:extLst>
      <p:ext uri="{BB962C8B-B14F-4D97-AF65-F5344CB8AC3E}">
        <p14:creationId xmlns:p14="http://schemas.microsoft.com/office/powerpoint/2010/main" val="209730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43" grpId="0" animBg="1"/>
      <p:bldP spid="55" grpId="0" animBg="1"/>
      <p:bldP spid="17" grpId="0" animBg="1"/>
      <p:bldP spid="85" grpId="0" animBg="1"/>
      <p:bldP spid="86" grpId="0" animBg="1"/>
      <p:bldP spid="87" grpId="0" animBg="1"/>
      <p:bldP spid="105" grpId="0" animBg="1"/>
      <p:bldP spid="109" grpId="0" animBg="1"/>
      <p:bldP spid="110" grpId="0" animBg="1"/>
      <p:bldP spid="136" grpId="0" animBg="1"/>
      <p:bldP spid="146" grpId="0" animBg="1"/>
      <p:bldP spid="122" grpId="0" animBg="1"/>
      <p:bldP spid="123" grpId="0" animBg="1"/>
      <p:bldP spid="124" grpId="0" animBg="1"/>
      <p:bldP spid="131" grpId="0" animBg="1"/>
      <p:bldP spid="132" grpId="0" animBg="1"/>
      <p:bldP spid="134" grpId="0" animBg="1"/>
      <p:bldP spid="135" grpId="0" animBg="1"/>
      <p:bldP spid="138" grpId="0" animBg="1"/>
      <p:bldP spid="139" grpId="0" animBg="1"/>
      <p:bldP spid="144" grpId="0" animBg="1"/>
      <p:bldP spid="148" grpId="0" animBg="1"/>
      <p:bldP spid="149" grpId="0" animBg="1"/>
      <p:bldP spid="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-5990"/>
            <a:ext cx="12192000" cy="1011689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228600"/>
            <a:r>
              <a:rPr lang="en-GB" sz="4000" b="1" dirty="0">
                <a:solidFill>
                  <a:prstClr val="white"/>
                </a:solidFill>
              </a:rPr>
              <a:t>  Building a workflow:</a:t>
            </a:r>
            <a:endParaRPr lang="en-GB" sz="4000" dirty="0">
              <a:solidFill>
                <a:prstClr val="white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3CE2075-65C7-4A44-9499-452874A64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38" y="1695450"/>
            <a:ext cx="6838950" cy="440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7349D52-39E5-42D1-BCDD-180D50C4BEFC}"/>
              </a:ext>
            </a:extLst>
          </p:cNvPr>
          <p:cNvSpPr/>
          <p:nvPr/>
        </p:nvSpPr>
        <p:spPr>
          <a:xfrm>
            <a:off x="6962687" y="4527925"/>
            <a:ext cx="46439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/>
              <a:t>OpenRefine</a:t>
            </a:r>
            <a:r>
              <a:rPr lang="en-GB" b="1" dirty="0"/>
              <a:t> / Galaxy</a:t>
            </a:r>
            <a:r>
              <a:rPr lang="en-GB" dirty="0"/>
              <a:t>: </a:t>
            </a:r>
          </a:p>
          <a:p>
            <a:r>
              <a:rPr lang="en-GB" dirty="0"/>
              <a:t>Potential </a:t>
            </a:r>
            <a:r>
              <a:rPr lang="en-GB" i="1" dirty="0"/>
              <a:t>workflow management systems (</a:t>
            </a:r>
            <a:r>
              <a:rPr lang="en-GB" i="1" dirty="0" err="1"/>
              <a:t>WfMS</a:t>
            </a:r>
            <a:r>
              <a:rPr lang="en-GB" i="1" dirty="0"/>
              <a:t>)</a:t>
            </a:r>
            <a:r>
              <a:rPr lang="en-GB" dirty="0"/>
              <a:t> that will string each tool together into a cohesive process and offer</a:t>
            </a:r>
            <a:r>
              <a:rPr lang="en-GB" b="1" dirty="0"/>
              <a:t> </a:t>
            </a:r>
            <a:r>
              <a:rPr lang="en-GB" i="1" dirty="0"/>
              <a:t>Human-in-the-Loop (</a:t>
            </a:r>
            <a:r>
              <a:rPr lang="en-GB" i="1" dirty="0" err="1"/>
              <a:t>HitL</a:t>
            </a:r>
            <a:r>
              <a:rPr lang="en-GB" i="1" dirty="0"/>
              <a:t>) </a:t>
            </a:r>
            <a:r>
              <a:rPr lang="en-GB" dirty="0"/>
              <a:t>capabilities which allow the workflow to pause at certain points to allow for human input during the process</a:t>
            </a:r>
            <a:r>
              <a:rPr lang="en-GB" b="1" dirty="0"/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DAB89E-9BAE-4B5C-9501-128266B5A4BB}"/>
              </a:ext>
            </a:extLst>
          </p:cNvPr>
          <p:cNvSpPr/>
          <p:nvPr/>
        </p:nvSpPr>
        <p:spPr>
          <a:xfrm>
            <a:off x="6962688" y="2226300"/>
            <a:ext cx="4016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Common Workflow Language</a:t>
            </a:r>
            <a:r>
              <a:rPr lang="en-GB" dirty="0"/>
              <a:t>: </a:t>
            </a:r>
          </a:p>
          <a:p>
            <a:r>
              <a:rPr lang="en-GB" dirty="0"/>
              <a:t>A standardised the language used to string together disparate tools, scripts, files, etc. using a consistent language</a:t>
            </a:r>
            <a:endParaRPr lang="en-GB" b="1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870A4D6C-D5A7-477C-93B8-69160DB0F842}"/>
              </a:ext>
            </a:extLst>
          </p:cNvPr>
          <p:cNvSpPr/>
          <p:nvPr/>
        </p:nvSpPr>
        <p:spPr>
          <a:xfrm>
            <a:off x="6452755" y="4527925"/>
            <a:ext cx="374072" cy="100003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D7FF9A3C-7594-45C2-BDE6-9CE9A1EBB3FA}"/>
              </a:ext>
            </a:extLst>
          </p:cNvPr>
          <p:cNvSpPr/>
          <p:nvPr/>
        </p:nvSpPr>
        <p:spPr>
          <a:xfrm>
            <a:off x="6452755" y="2428960"/>
            <a:ext cx="374072" cy="100003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D52E34-5281-417C-A046-AD2945DEADF2}"/>
              </a:ext>
            </a:extLst>
          </p:cNvPr>
          <p:cNvSpPr/>
          <p:nvPr/>
        </p:nvSpPr>
        <p:spPr>
          <a:xfrm>
            <a:off x="262243" y="1246667"/>
            <a:ext cx="4016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Potential SDR Tech Stack:</a:t>
            </a:r>
          </a:p>
        </p:txBody>
      </p:sp>
    </p:spTree>
    <p:extLst>
      <p:ext uri="{BB962C8B-B14F-4D97-AF65-F5344CB8AC3E}">
        <p14:creationId xmlns:p14="http://schemas.microsoft.com/office/powerpoint/2010/main" val="1911972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-5990"/>
            <a:ext cx="12192000" cy="1011689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228600"/>
            <a:r>
              <a:rPr lang="en-GB" sz="4000" b="1" dirty="0">
                <a:solidFill>
                  <a:prstClr val="white"/>
                </a:solidFill>
              </a:rPr>
              <a:t>  Next Steps</a:t>
            </a:r>
            <a:endParaRPr lang="en-GB" sz="4000" dirty="0">
              <a:solidFill>
                <a:prstClr val="white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178F59E-73C4-468A-BD5F-7C66CB67D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Task 8.1</a:t>
            </a:r>
          </a:p>
          <a:p>
            <a:r>
              <a:rPr lang="en-GB" dirty="0"/>
              <a:t>Report available on Teamwork: </a:t>
            </a:r>
            <a:r>
              <a:rPr lang="en-GB" sz="2200" dirty="0">
                <a:hlinkClick r:id="rId3"/>
              </a:rPr>
              <a:t>https://dissco.teamwork.com/#/tasks/20386916</a:t>
            </a:r>
            <a:endParaRPr lang="en-GB" sz="2200" dirty="0"/>
          </a:p>
          <a:p>
            <a:r>
              <a:rPr lang="en-GB" dirty="0"/>
              <a:t>Publish landscape analysis in RIO (May 2020)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Task 8.2</a:t>
            </a:r>
          </a:p>
          <a:p>
            <a:r>
              <a:rPr lang="en-GB" dirty="0"/>
              <a:t>Assess current technical capacity across partners and reassess deadline (early May)</a:t>
            </a:r>
          </a:p>
          <a:p>
            <a:r>
              <a:rPr lang="en-GB" dirty="0"/>
              <a:t>Organise first technical meeting to plan and discuss approach (late May)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310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2000" cy="1405890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28600"/>
            <a:endParaRPr lang="en-GB" sz="90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60" y="312182"/>
            <a:ext cx="5200369" cy="157868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617029" y="170021"/>
            <a:ext cx="6357257" cy="1325563"/>
          </a:xfrm>
        </p:spPr>
        <p:txBody>
          <a:bodyPr/>
          <a:lstStyle/>
          <a:p>
            <a:pPr algn="r"/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 and Issues</a:t>
            </a:r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1405891"/>
          <a:ext cx="12192000" cy="54521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3609">
                <a:tc>
                  <a:txBody>
                    <a:bodyPr/>
                    <a:lstStyle/>
                    <a:p>
                      <a:pPr marL="288000"/>
                      <a:r>
                        <a:rPr lang="en-GB" sz="1800" dirty="0"/>
                        <a:t>Risk/Issue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/>
                      <a:r>
                        <a:rPr lang="en-GB" sz="1800" dirty="0"/>
                        <a:t>Mitigation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676">
                <a:tc>
                  <a:txBody>
                    <a:bodyPr/>
                    <a:lstStyle/>
                    <a:p>
                      <a:pPr marL="288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Untested distributed development with new teams (wider </a:t>
                      </a:r>
                      <a:r>
                        <a:rPr lang="en-GB" sz="1600" dirty="0" err="1"/>
                        <a:t>DiSSCo</a:t>
                      </a:r>
                      <a:r>
                        <a:rPr lang="en-GB" sz="1600" dirty="0"/>
                        <a:t> risk)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/>
                        <a:t>Regular </a:t>
                      </a:r>
                      <a:r>
                        <a:rPr lang="en-GB" sz="1600" dirty="0" err="1"/>
                        <a:t>standup</a:t>
                      </a:r>
                      <a:r>
                        <a:rPr lang="en-GB" sz="1600" dirty="0"/>
                        <a:t> meetings, agreement</a:t>
                      </a:r>
                      <a:r>
                        <a:rPr lang="en-GB" sz="1600" baseline="0" dirty="0"/>
                        <a:t> on style, support via other </a:t>
                      </a:r>
                      <a:r>
                        <a:rPr lang="en-GB" sz="1600" baseline="0" dirty="0" err="1"/>
                        <a:t>DiSSCo</a:t>
                      </a:r>
                      <a:r>
                        <a:rPr lang="en-GB" sz="1600" baseline="0" dirty="0"/>
                        <a:t>-related initiatives (</a:t>
                      </a:r>
                      <a:r>
                        <a:rPr lang="en-GB" sz="1600" baseline="0" dirty="0" err="1"/>
                        <a:t>inc.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baseline="0" dirty="0" err="1"/>
                        <a:t>DiSSCo</a:t>
                      </a:r>
                      <a:r>
                        <a:rPr lang="en-GB" sz="1600" baseline="0" dirty="0"/>
                        <a:t> PREPARE WP3)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676">
                <a:tc>
                  <a:txBody>
                    <a:bodyPr/>
                    <a:lstStyle/>
                    <a:p>
                      <a:pPr marL="288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Inaccurate timing of development tasks/deliverables (rough estimates)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/>
                        <a:t>Focus on MVPs for Milestones &amp; Deliverables and users (Contractual</a:t>
                      </a:r>
                      <a:r>
                        <a:rPr lang="en-GB" sz="1600" baseline="0" dirty="0"/>
                        <a:t> and Functional)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694">
                <a:tc>
                  <a:txBody>
                    <a:bodyPr/>
                    <a:lstStyle/>
                    <a:p>
                      <a:pPr marL="288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Inability to hire and retain specialist staff (developers</a:t>
                      </a:r>
                      <a:r>
                        <a:rPr lang="en-GB" sz="1600" baseline="0" dirty="0"/>
                        <a:t> and tech supplier managers)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5253">
                <a:tc>
                  <a:txBody>
                    <a:bodyPr/>
                    <a:lstStyle/>
                    <a:p>
                      <a:pPr marL="288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Inability to respond to changing user needs and emerging </a:t>
                      </a:r>
                      <a:r>
                        <a:rPr lang="en-GB" sz="1600" dirty="0" err="1"/>
                        <a:t>DiSSCo</a:t>
                      </a:r>
                      <a:r>
                        <a:rPr lang="en-GB" sz="1600" dirty="0"/>
                        <a:t> standards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(this is a completely new concept and our anticipated user stories may change dramatically)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err="1"/>
                        <a:t>Microservices</a:t>
                      </a:r>
                      <a:r>
                        <a:rPr lang="en-GB" sz="1600" baseline="0" dirty="0"/>
                        <a:t> and containerisation should allow us to add and modify workflows to changing user needs in project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5253">
                <a:tc>
                  <a:txBody>
                    <a:bodyPr/>
                    <a:lstStyle/>
                    <a:p>
                      <a:pPr marL="288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Constraints with institutional systems / culture prevent integration (collections management systems, media asset management)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/>
                        <a:t>Coordinate with</a:t>
                      </a:r>
                      <a:r>
                        <a:rPr lang="en-GB" sz="1600" baseline="0" dirty="0"/>
                        <a:t> related work in ICEDIG, discussions in advance with consortium paters to understand constraints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6694">
                <a:tc>
                  <a:txBody>
                    <a:bodyPr/>
                    <a:lstStyle/>
                    <a:p>
                      <a:pPr marL="288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Long-term support of tools, services and 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/>
                        <a:t>Long-term</a:t>
                      </a:r>
                      <a:r>
                        <a:rPr lang="en-GB" sz="1600" baseline="0" dirty="0"/>
                        <a:t> (in-kind) support from </a:t>
                      </a:r>
                      <a:r>
                        <a:rPr lang="en-GB" sz="1600" baseline="0" dirty="0" err="1"/>
                        <a:t>DiSSCo</a:t>
                      </a:r>
                      <a:r>
                        <a:rPr lang="en-GB" sz="1600" baseline="0" dirty="0"/>
                        <a:t> partners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5253">
                <a:tc>
                  <a:txBody>
                    <a:bodyPr/>
                    <a:lstStyle/>
                    <a:p>
                      <a:pPr marL="288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Not being aware of relevant work in other institutes, projects (esp.</a:t>
                      </a:r>
                      <a:r>
                        <a:rPr lang="en-GB" sz="1600" baseline="0" dirty="0"/>
                        <a:t> ICEDIG) </a:t>
                      </a:r>
                      <a:r>
                        <a:rPr lang="en-GB" sz="1600" dirty="0"/>
                        <a:t>and publications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/>
                        <a:t>SYNTHESYS+</a:t>
                      </a:r>
                      <a:r>
                        <a:rPr lang="en-GB" sz="1600" baseline="0" dirty="0"/>
                        <a:t> partners in ICEDIG to monitor and re-use outputs, WP lead to communicate with key researchers / initiatives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382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205" y="1514125"/>
            <a:ext cx="12187592" cy="4263038"/>
          </a:xfrm>
          <a:prstGeom prst="rect">
            <a:avLst/>
          </a:prstGeom>
          <a:solidFill>
            <a:srgbClr val="000000"/>
          </a:solidFill>
          <a:ln w="255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17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19200" y="2835330"/>
            <a:ext cx="6248400" cy="1310084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8695" tIns="54347" rIns="108695" bIns="54347" anchor="ctr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defTabSz="449173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en-US" sz="6000" b="1" dirty="0">
                <a:solidFill>
                  <a:srgbClr val="FFFFFF"/>
                </a:solidFill>
                <a:ea typeface="ＭＳ Ｐゴシック" panose="020B0600070205080204" pitchFamily="34" charset="-128"/>
              </a:rPr>
              <a:t>Any questions?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219" y="1917256"/>
            <a:ext cx="4264625" cy="3656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4" b="38078"/>
          <a:stretch>
            <a:fillRect/>
          </a:stretch>
        </p:blipFill>
        <p:spPr bwMode="auto">
          <a:xfrm>
            <a:off x="3658959" y="247593"/>
            <a:ext cx="4872497" cy="103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11424" b="3807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8596528" y="6093003"/>
            <a:ext cx="3548829" cy="509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695" tIns="54347" rIns="108695" bIns="54347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defTabSz="449173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en-US" sz="2000" b="1">
                <a:solidFill>
                  <a:srgbClr val="FFFFFF"/>
                </a:solidFill>
                <a:ea typeface="ＭＳ Ｐゴシック" panose="020B0600070205080204" pitchFamily="34" charset="-128"/>
              </a:rPr>
              <a:t>www.synthesys.info</a:t>
            </a:r>
          </a:p>
        </p:txBody>
      </p:sp>
    </p:spTree>
    <p:extLst>
      <p:ext uri="{BB962C8B-B14F-4D97-AF65-F5344CB8AC3E}">
        <p14:creationId xmlns:p14="http://schemas.microsoft.com/office/powerpoint/2010/main" val="42072787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1170</Words>
  <Application>Microsoft Office PowerPoint</Application>
  <PresentationFormat>Widescreen</PresentationFormat>
  <Paragraphs>161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Vaud</vt:lpstr>
      <vt:lpstr>1_Office Theme</vt:lpstr>
      <vt:lpstr>Default Theme</vt:lpstr>
      <vt:lpstr>Office Theme</vt:lpstr>
      <vt:lpstr>Work package 8 JRA3: Specimen Data Refinery  SYNTHESYS+ Project Council 3 28 April 2020</vt:lpstr>
      <vt:lpstr>Summary of Tasks</vt:lpstr>
      <vt:lpstr>PowerPoint Presentation</vt:lpstr>
      <vt:lpstr>PowerPoint Presentation</vt:lpstr>
      <vt:lpstr>PowerPoint Presentation</vt:lpstr>
      <vt:lpstr>PowerPoint Presentation</vt:lpstr>
      <vt:lpstr>Risks and Issues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Laurence Livermore</dc:creator>
  <cp:lastModifiedBy>Laurence Livermore</cp:lastModifiedBy>
  <cp:revision>271</cp:revision>
  <dcterms:created xsi:type="dcterms:W3CDTF">2019-02-16T21:08:52Z</dcterms:created>
  <dcterms:modified xsi:type="dcterms:W3CDTF">2020-04-28T10:00:30Z</dcterms:modified>
</cp:coreProperties>
</file>