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2"/>
  </p:notesMasterIdLst>
  <p:sldIdLst>
    <p:sldId id="3881" r:id="rId3"/>
    <p:sldId id="3874" r:id="rId4"/>
    <p:sldId id="3882" r:id="rId5"/>
    <p:sldId id="3870" r:id="rId6"/>
    <p:sldId id="3876" r:id="rId7"/>
    <p:sldId id="3889" r:id="rId8"/>
    <p:sldId id="3872" r:id="rId9"/>
    <p:sldId id="3886" r:id="rId10"/>
    <p:sldId id="3885" r:id="rId11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C7A"/>
    <a:srgbClr val="FFFFFF"/>
    <a:srgbClr val="D9D9D9"/>
    <a:srgbClr val="F6F8FC"/>
    <a:srgbClr val="F2F2F2"/>
    <a:srgbClr val="6DA3D8"/>
    <a:srgbClr val="0303E7"/>
    <a:srgbClr val="C4D4E2"/>
    <a:srgbClr val="C2EBFA"/>
    <a:srgbClr val="C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16" autoAdjust="0"/>
    <p:restoredTop sz="96405" autoAdjust="0"/>
  </p:normalViewPr>
  <p:slideViewPr>
    <p:cSldViewPr snapToGrid="0" snapToObjects="1">
      <p:cViewPr varScale="1">
        <p:scale>
          <a:sx n="117" d="100"/>
          <a:sy n="117" d="100"/>
        </p:scale>
        <p:origin x="200" y="416"/>
      </p:cViewPr>
      <p:guideLst>
        <p:guide pos="14474"/>
        <p:guide pos="7680"/>
        <p:guide orient="horz" pos="4320"/>
        <p:guide pos="12529"/>
        <p:guide orient="horz" pos="6984"/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3600" dirty="0"/>
            <a:t>Integrate with international stakeholders to develop the global collections research agenda</a:t>
          </a:r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Roadmaps for infrastructure component areas</a:t>
          </a: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Expand geographic coverage</a:t>
          </a: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Alignment and coordination with major EU stakeholders</a:t>
          </a: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3" custLinFactNeighborX="-147">
        <dgm:presLayoutVars>
          <dgm:bulletEnabled val="1"/>
        </dgm:presLayoutVars>
      </dgm:prSet>
      <dgm:spPr/>
    </dgm:pt>
    <dgm:pt modelId="{4A0DB99A-0F7C-48C4-8784-AB75AA6E8F29}" type="pres">
      <dgm:prSet presAssocID="{15C0682F-A2F9-4FD7-BD3C-3622B1B9AF68}" presName="pillarX" presStyleLbl="node1" presStyleIdx="1" presStyleCnt="3">
        <dgm:presLayoutVars>
          <dgm:bulletEnabled val="1"/>
        </dgm:presLayoutVars>
      </dgm:prSet>
      <dgm:spPr/>
    </dgm:pt>
    <dgm:pt modelId="{DEA11802-4A5A-462E-B37D-7F5818E818C2}" type="pres">
      <dgm:prSet presAssocID="{8880790E-275B-4E79-9E0C-8D98E6FBF799}" presName="pillarX" presStyleLbl="node1" presStyleIdx="2" presStyleCnt="3">
        <dgm:presLayoutVars>
          <dgm:bulletEnabled val="1"/>
        </dgm:presLayoutVars>
      </dgm:prSet>
      <dgm:spPr/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T5.2 - </a:t>
          </a:r>
          <a:r>
            <a:rPr lang="en-US" dirty="0" err="1"/>
            <a:t>MfN</a:t>
          </a:r>
          <a:endParaRPr lang="en-US" dirty="0"/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T5.3 - CETAF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T5.4 - Naturalis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Expanding geographic involvement</a:t>
          </a: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Engaging society and industry as users of our RI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/>
            <a:t>European biodiversity infrastructures stakeholder forum</a:t>
          </a:r>
          <a:endParaRPr lang="en-US" dirty="0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MS43 agreement was to adopted a two-phase approach</a:t>
          </a:r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9ECF4BD9-FEE3-4787-A140-2A8791DC0E1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T5.1 - GBIF</a:t>
          </a:r>
        </a:p>
      </dgm:t>
    </dgm:pt>
    <dgm:pt modelId="{AAB7DEB2-202A-4BB2-A935-4344A6217151}" type="parTrans" cxnId="{683A4A86-BF9F-4405-8641-8B70D0B8176E}">
      <dgm:prSet/>
      <dgm:spPr/>
      <dgm:t>
        <a:bodyPr/>
        <a:lstStyle/>
        <a:p>
          <a:endParaRPr lang="en-GB"/>
        </a:p>
      </dgm:t>
    </dgm:pt>
    <dgm:pt modelId="{9722AD30-03DA-4864-87A2-A1FCEE8460A8}" type="sibTrans" cxnId="{683A4A86-BF9F-4405-8641-8B70D0B8176E}">
      <dgm:prSet/>
      <dgm:spPr/>
      <dgm:t>
        <a:bodyPr/>
        <a:lstStyle/>
        <a:p>
          <a:endParaRPr lang="en-GB"/>
        </a:p>
      </dgm:t>
    </dgm:pt>
    <dgm:pt modelId="{EF93052F-8338-472C-9811-EB2ED2E9584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Three workshops focusing on </a:t>
          </a:r>
          <a:endParaRPr lang="en-GB" dirty="0"/>
        </a:p>
      </dgm:t>
    </dgm:pt>
    <dgm:pt modelId="{FE2E3551-E156-4E34-8C39-4D5E775B57D4}" type="parTrans" cxnId="{CE4C6A79-07B6-42C6-A93A-844200F01CF0}">
      <dgm:prSet/>
      <dgm:spPr/>
      <dgm:t>
        <a:bodyPr/>
        <a:lstStyle/>
        <a:p>
          <a:endParaRPr lang="en-GB"/>
        </a:p>
      </dgm:t>
    </dgm:pt>
    <dgm:pt modelId="{C1A700A8-9F2D-48AE-9937-FD64BA51E242}" type="sibTrans" cxnId="{CE4C6A79-07B6-42C6-A93A-844200F01CF0}">
      <dgm:prSet/>
      <dgm:spPr/>
      <dgm:t>
        <a:bodyPr/>
        <a:lstStyle/>
        <a:p>
          <a:endParaRPr lang="en-GB"/>
        </a:p>
      </dgm:t>
    </dgm:pt>
    <dgm:pt modelId="{775B522C-709C-4A53-B7CC-4E2766D7477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Font typeface="+mj-lt"/>
            <a:buAutoNum type="arabicPeriod"/>
          </a:pPr>
          <a:r>
            <a:rPr lang="en-US" dirty="0"/>
            <a:t>Integrating collections descriptions into a collections catalogue</a:t>
          </a:r>
        </a:p>
      </dgm:t>
    </dgm:pt>
    <dgm:pt modelId="{39B16F5B-A25B-4F75-92BB-733D0CB32E03}" type="parTrans" cxnId="{A8B191FF-F20A-4952-B6F3-C343E4133ADE}">
      <dgm:prSet/>
      <dgm:spPr/>
      <dgm:t>
        <a:bodyPr/>
        <a:lstStyle/>
        <a:p>
          <a:endParaRPr lang="en-GB"/>
        </a:p>
      </dgm:t>
    </dgm:pt>
    <dgm:pt modelId="{C5139F47-4E95-459E-940D-9739C33FEA6C}" type="sibTrans" cxnId="{A8B191FF-F20A-4952-B6F3-C343E4133ADE}">
      <dgm:prSet/>
      <dgm:spPr/>
      <dgm:t>
        <a:bodyPr/>
        <a:lstStyle/>
        <a:p>
          <a:endParaRPr lang="en-GB"/>
        </a:p>
      </dgm:t>
    </dgm:pt>
    <dgm:pt modelId="{3A7B3019-AC6B-4083-89E3-7151C8EE6F5D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Workshop 1 running now as a virtual workshop</a:t>
          </a:r>
        </a:p>
      </dgm:t>
    </dgm:pt>
    <dgm:pt modelId="{08E85856-2E13-40C7-AD12-06144C934E80}" type="parTrans" cxnId="{BFD1F3BF-870B-47F2-8CBA-1993530A8B8A}">
      <dgm:prSet/>
      <dgm:spPr/>
      <dgm:t>
        <a:bodyPr/>
        <a:lstStyle/>
        <a:p>
          <a:endParaRPr lang="en-GB"/>
        </a:p>
      </dgm:t>
    </dgm:pt>
    <dgm:pt modelId="{0474B619-9E0C-4023-BCD3-6E9BE66257B0}" type="sibTrans" cxnId="{BFD1F3BF-870B-47F2-8CBA-1993530A8B8A}">
      <dgm:prSet/>
      <dgm:spPr/>
      <dgm:t>
        <a:bodyPr/>
        <a:lstStyle/>
        <a:p>
          <a:endParaRPr lang="en-GB"/>
        </a:p>
      </dgm:t>
    </dgm:pt>
    <dgm:pt modelId="{16D51717-120C-6C47-8A47-F2F65C4956A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Font typeface="+mj-lt"/>
            <a:buAutoNum type="arabicPeriod"/>
          </a:pPr>
          <a:r>
            <a:rPr lang="en-US" dirty="0"/>
            <a:t>Integrating services relating to citation and use tracking</a:t>
          </a:r>
        </a:p>
      </dgm:t>
    </dgm:pt>
    <dgm:pt modelId="{092BB935-8392-2D47-90A2-DDA6C84ECDC8}" type="parTrans" cxnId="{EF5FF425-F9EE-4E4F-9716-C88786BEC5C4}">
      <dgm:prSet/>
      <dgm:spPr/>
      <dgm:t>
        <a:bodyPr/>
        <a:lstStyle/>
        <a:p>
          <a:endParaRPr lang="en-GB"/>
        </a:p>
      </dgm:t>
    </dgm:pt>
    <dgm:pt modelId="{363EAEB5-B50E-5941-87F9-EEF7AF085814}" type="sibTrans" cxnId="{EF5FF425-F9EE-4E4F-9716-C88786BEC5C4}">
      <dgm:prSet/>
      <dgm:spPr/>
      <dgm:t>
        <a:bodyPr/>
        <a:lstStyle/>
        <a:p>
          <a:endParaRPr lang="en-GB"/>
        </a:p>
      </dgm:t>
    </dgm:pt>
    <dgm:pt modelId="{329535E4-080D-9546-9E1D-A71AFACC2CE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Font typeface="+mj-lt"/>
            <a:buAutoNum type="arabicPeriod"/>
          </a:pPr>
          <a:r>
            <a:rPr lang="en-US" dirty="0"/>
            <a:t>Integrating specimen related data</a:t>
          </a:r>
        </a:p>
      </dgm:t>
    </dgm:pt>
    <dgm:pt modelId="{416FAFD4-6744-7D4D-94E2-CD83401D4397}" type="parTrans" cxnId="{1F544358-2F0E-3745-BA1B-C222F3FC06F7}">
      <dgm:prSet/>
      <dgm:spPr/>
      <dgm:t>
        <a:bodyPr/>
        <a:lstStyle/>
        <a:p>
          <a:endParaRPr lang="en-GB"/>
        </a:p>
      </dgm:t>
    </dgm:pt>
    <dgm:pt modelId="{59CA7F07-6194-044B-904D-DF607E711BE4}" type="sibTrans" cxnId="{1F544358-2F0E-3745-BA1B-C222F3FC06F7}">
      <dgm:prSet/>
      <dgm:spPr/>
      <dgm:t>
        <a:bodyPr/>
        <a:lstStyle/>
        <a:p>
          <a:endParaRPr lang="en-GB"/>
        </a:p>
      </dgm:t>
    </dgm:pt>
    <dgm:pt modelId="{DF3F8C93-8618-FB45-AFF7-CB581318D031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/>
            <a:t>Implementation roadmaps for infrastructure component areas</a:t>
          </a:r>
        </a:p>
      </dgm:t>
    </dgm:pt>
    <dgm:pt modelId="{0CD4392A-3C44-3D45-A430-745A8A936BF0}" type="parTrans" cxnId="{564D9A65-68EA-2F4D-B326-BF6CA39421BE}">
      <dgm:prSet/>
      <dgm:spPr/>
      <dgm:t>
        <a:bodyPr/>
        <a:lstStyle/>
        <a:p>
          <a:endParaRPr lang="en-GB"/>
        </a:p>
      </dgm:t>
    </dgm:pt>
    <dgm:pt modelId="{92D3B197-4C01-4C4C-A9EB-BBE0AB6DBE2F}" type="sibTrans" cxnId="{564D9A65-68EA-2F4D-B326-BF6CA39421BE}">
      <dgm:prSet/>
      <dgm:spPr/>
      <dgm:t>
        <a:bodyPr/>
        <a:lstStyle/>
        <a:p>
          <a:endParaRPr lang="en-GB"/>
        </a:p>
      </dgm:t>
    </dgm:pt>
    <dgm:pt modelId="{D615DCA1-0CAC-2245-BC80-557961ABDEF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Workshop 2 recently cancelled</a:t>
          </a:r>
        </a:p>
      </dgm:t>
    </dgm:pt>
    <dgm:pt modelId="{9CF43CB4-0F7A-B945-BCFF-DA73B285B355}" type="parTrans" cxnId="{01FD69DA-EBAD-024C-AABB-101CE2882976}">
      <dgm:prSet/>
      <dgm:spPr/>
      <dgm:t>
        <a:bodyPr/>
        <a:lstStyle/>
        <a:p>
          <a:endParaRPr lang="en-GB"/>
        </a:p>
      </dgm:t>
    </dgm:pt>
    <dgm:pt modelId="{6B71E1BB-206F-AC43-BD65-2BD1F59E70AF}" type="sibTrans" cxnId="{01FD69DA-EBAD-024C-AABB-101CE2882976}">
      <dgm:prSet/>
      <dgm:spPr/>
      <dgm:t>
        <a:bodyPr/>
        <a:lstStyle/>
        <a:p>
          <a:endParaRPr lang="en-GB"/>
        </a:p>
      </dgm:t>
    </dgm:pt>
    <dgm:pt modelId="{6256928E-D1A1-4E4C-8D44-E4E3FA0E05B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Ideas paper</a:t>
          </a:r>
        </a:p>
      </dgm:t>
    </dgm:pt>
    <dgm:pt modelId="{AB341A70-EB34-8B4D-864F-9C7C8D2297A2}" type="parTrans" cxnId="{D6FC4FD7-8B23-F546-A4F4-9413C64FD47E}">
      <dgm:prSet/>
      <dgm:spPr/>
      <dgm:t>
        <a:bodyPr/>
        <a:lstStyle/>
        <a:p>
          <a:endParaRPr lang="en-GB"/>
        </a:p>
      </dgm:t>
    </dgm:pt>
    <dgm:pt modelId="{D87D7BD5-5AE5-F041-8884-25039ADD239A}" type="sibTrans" cxnId="{D6FC4FD7-8B23-F546-A4F4-9413C64FD47E}">
      <dgm:prSet/>
      <dgm:spPr/>
      <dgm:t>
        <a:bodyPr/>
        <a:lstStyle/>
        <a:p>
          <a:endParaRPr lang="en-GB"/>
        </a:p>
      </dgm:t>
    </dgm:pt>
    <dgm:pt modelId="{96461880-C8AF-CD4C-80B0-8B563E4D6B31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Global consultation</a:t>
          </a:r>
        </a:p>
      </dgm:t>
    </dgm:pt>
    <dgm:pt modelId="{5B587B1E-13B3-014D-A721-8DE98C4C6CDD}" type="parTrans" cxnId="{DD5533EB-E0A0-4848-8236-0BE94EA5C5D2}">
      <dgm:prSet/>
      <dgm:spPr/>
      <dgm:t>
        <a:bodyPr/>
        <a:lstStyle/>
        <a:p>
          <a:endParaRPr lang="en-GB"/>
        </a:p>
      </dgm:t>
    </dgm:pt>
    <dgm:pt modelId="{D0F6A2A4-E865-9348-9A54-EC69A898E634}" type="sibTrans" cxnId="{DD5533EB-E0A0-4848-8236-0BE94EA5C5D2}">
      <dgm:prSet/>
      <dgm:spPr/>
      <dgm:t>
        <a:bodyPr/>
        <a:lstStyle/>
        <a:p>
          <a:endParaRPr lang="en-GB"/>
        </a:p>
      </dgm:t>
    </dgm:pt>
    <dgm:pt modelId="{AF119036-2ED3-C342-B2E2-EA14A003759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Roadmap report, and report on virtual workshop process</a:t>
          </a:r>
        </a:p>
      </dgm:t>
    </dgm:pt>
    <dgm:pt modelId="{EAA6A7AF-763A-0048-AF02-FB5AD2986C6B}" type="parTrans" cxnId="{493F485C-A04F-8347-82F7-8DD97C770170}">
      <dgm:prSet/>
      <dgm:spPr/>
      <dgm:t>
        <a:bodyPr/>
        <a:lstStyle/>
        <a:p>
          <a:endParaRPr lang="en-GB"/>
        </a:p>
      </dgm:t>
    </dgm:pt>
    <dgm:pt modelId="{AA16CC42-5229-6F41-9854-950F2FF0DC1F}" type="sibTrans" cxnId="{493F485C-A04F-8347-82F7-8DD97C770170}">
      <dgm:prSet/>
      <dgm:spPr/>
      <dgm:t>
        <a:bodyPr/>
        <a:lstStyle/>
        <a:p>
          <a:endParaRPr lang="en-GB"/>
        </a:p>
      </dgm:t>
    </dgm:pt>
    <dgm:pt modelId="{EF0E8B9B-71CC-704E-8254-6054B24DE95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MS43 identified South East Asia, Eastern Europe and Balkan nations</a:t>
          </a:r>
        </a:p>
      </dgm:t>
    </dgm:pt>
    <dgm:pt modelId="{B791C189-9A53-194B-989D-672BBEE13345}" type="parTrans" cxnId="{6F7B62A2-8619-6548-96BA-190201055765}">
      <dgm:prSet/>
      <dgm:spPr/>
      <dgm:t>
        <a:bodyPr/>
        <a:lstStyle/>
        <a:p>
          <a:endParaRPr lang="en-GB"/>
        </a:p>
      </dgm:t>
    </dgm:pt>
    <dgm:pt modelId="{0A308518-7FF0-BF47-BDAF-D2A68D3598B3}" type="sibTrans" cxnId="{6F7B62A2-8619-6548-96BA-190201055765}">
      <dgm:prSet/>
      <dgm:spPr/>
      <dgm:t>
        <a:bodyPr/>
        <a:lstStyle/>
        <a:p>
          <a:endParaRPr lang="en-GB"/>
        </a:p>
      </dgm:t>
    </dgm:pt>
    <dgm:pt modelId="{A82A63E7-5441-EA4F-B31A-89D491316FC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Small grant awards (€5k) for networking, training, digitization and sharing (e.g. GBIF)</a:t>
          </a:r>
        </a:p>
      </dgm:t>
    </dgm:pt>
    <dgm:pt modelId="{3EBFE8E9-D43D-7946-9FBE-0B7D8FDABE0E}" type="parTrans" cxnId="{B73F831B-EA36-224C-B4B1-7E4DA37F2A05}">
      <dgm:prSet/>
      <dgm:spPr/>
      <dgm:t>
        <a:bodyPr/>
        <a:lstStyle/>
        <a:p>
          <a:endParaRPr lang="en-GB"/>
        </a:p>
      </dgm:t>
    </dgm:pt>
    <dgm:pt modelId="{3B209322-35B0-D141-974A-6E8079EE40BD}" type="sibTrans" cxnId="{B73F831B-EA36-224C-B4B1-7E4DA37F2A05}">
      <dgm:prSet/>
      <dgm:spPr/>
      <dgm:t>
        <a:bodyPr/>
        <a:lstStyle/>
        <a:p>
          <a:endParaRPr lang="en-GB"/>
        </a:p>
      </dgm:t>
    </dgm:pt>
    <dgm:pt modelId="{F2FF8744-0B8E-BC49-83E8-43629FB77AB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Call closed April 2020, now under review*</a:t>
          </a:r>
        </a:p>
      </dgm:t>
    </dgm:pt>
    <dgm:pt modelId="{F267B1F7-ED35-5F47-85E5-655FC376586D}" type="parTrans" cxnId="{4BCA0FA2-41D2-E543-A3CB-F6563388EF86}">
      <dgm:prSet/>
      <dgm:spPr/>
      <dgm:t>
        <a:bodyPr/>
        <a:lstStyle/>
        <a:p>
          <a:endParaRPr lang="en-GB"/>
        </a:p>
      </dgm:t>
    </dgm:pt>
    <dgm:pt modelId="{4B499AC9-98B7-0B48-9E0A-71541AA00470}" type="sibTrans" cxnId="{4BCA0FA2-41D2-E543-A3CB-F6563388EF86}">
      <dgm:prSet/>
      <dgm:spPr/>
      <dgm:t>
        <a:bodyPr/>
        <a:lstStyle/>
        <a:p>
          <a:endParaRPr lang="en-GB"/>
        </a:p>
      </dgm:t>
    </dgm:pt>
    <dgm:pt modelId="{5093B6B4-DBD3-3C4E-ADC7-4C5C40DD20F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June 2020 – Jan 2022, projects executed</a:t>
          </a:r>
        </a:p>
      </dgm:t>
    </dgm:pt>
    <dgm:pt modelId="{8CBD37CD-BB65-7542-AF77-1D813AFB093A}" type="parTrans" cxnId="{2DC2CA66-BEEA-FD45-A615-4F0E46749703}">
      <dgm:prSet/>
      <dgm:spPr/>
      <dgm:t>
        <a:bodyPr/>
        <a:lstStyle/>
        <a:p>
          <a:endParaRPr lang="en-GB"/>
        </a:p>
      </dgm:t>
    </dgm:pt>
    <dgm:pt modelId="{C56631FE-D809-AE44-9C80-4499C8B158F5}" type="sibTrans" cxnId="{2DC2CA66-BEEA-FD45-A615-4F0E46749703}">
      <dgm:prSet/>
      <dgm:spPr/>
      <dgm:t>
        <a:bodyPr/>
        <a:lstStyle/>
        <a:p>
          <a:endParaRPr lang="en-GB"/>
        </a:p>
      </dgm:t>
    </dgm:pt>
    <dgm:pt modelId="{83FDC085-DAEF-D943-866C-78636FE6233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None/>
          </a:pPr>
          <a:r>
            <a:rPr lang="en-US" i="1" dirty="0"/>
            <a:t>* Latest information. Coronavirus may have delayed</a:t>
          </a:r>
        </a:p>
      </dgm:t>
    </dgm:pt>
    <dgm:pt modelId="{9B015FAC-7291-4A49-807E-CB0C75DB7A30}" type="parTrans" cxnId="{4425A130-1514-0C46-82A1-9545FC80A334}">
      <dgm:prSet/>
      <dgm:spPr/>
      <dgm:t>
        <a:bodyPr/>
        <a:lstStyle/>
        <a:p>
          <a:endParaRPr lang="en-GB"/>
        </a:p>
      </dgm:t>
    </dgm:pt>
    <dgm:pt modelId="{17672E16-52D2-A843-9E9B-E2391280AB28}" type="sibTrans" cxnId="{4425A130-1514-0C46-82A1-9545FC80A334}">
      <dgm:prSet/>
      <dgm:spPr/>
      <dgm:t>
        <a:bodyPr/>
        <a:lstStyle/>
        <a:p>
          <a:endParaRPr lang="en-GB"/>
        </a:p>
      </dgm:t>
    </dgm:pt>
    <dgm:pt modelId="{E49EC100-7E1C-1E48-AB53-43161C8DF8D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None/>
          </a:pPr>
          <a:endParaRPr lang="en-US" dirty="0"/>
        </a:p>
      </dgm:t>
    </dgm:pt>
    <dgm:pt modelId="{06B8C5B8-2073-9546-820F-F72C10605EF1}" type="parTrans" cxnId="{CF2A4B3B-F152-F742-8F9C-4BFC94046837}">
      <dgm:prSet/>
      <dgm:spPr/>
      <dgm:t>
        <a:bodyPr/>
        <a:lstStyle/>
        <a:p>
          <a:endParaRPr lang="en-GB"/>
        </a:p>
      </dgm:t>
    </dgm:pt>
    <dgm:pt modelId="{375FFCCD-8946-F543-B736-6662C5FCBA28}" type="sibTrans" cxnId="{CF2A4B3B-F152-F742-8F9C-4BFC94046837}">
      <dgm:prSet/>
      <dgm:spPr/>
      <dgm:t>
        <a:bodyPr/>
        <a:lstStyle/>
        <a:p>
          <a:endParaRPr lang="en-GB"/>
        </a:p>
      </dgm:t>
    </dgm:pt>
    <dgm:pt modelId="{BA6E3213-7FFB-1E4F-8CC8-F7E5B3B62D7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buNone/>
          </a:pPr>
          <a:endParaRPr lang="en-US" dirty="0"/>
        </a:p>
      </dgm:t>
    </dgm:pt>
    <dgm:pt modelId="{6DFBA990-AB9F-DB48-B7A4-52D29CC0E9BB}" type="parTrans" cxnId="{7CA4612D-AF6D-454F-89F4-DA825F4010FF}">
      <dgm:prSet/>
      <dgm:spPr/>
      <dgm:t>
        <a:bodyPr/>
        <a:lstStyle/>
        <a:p>
          <a:endParaRPr lang="en-GB"/>
        </a:p>
      </dgm:t>
    </dgm:pt>
    <dgm:pt modelId="{C0B7F29B-1A06-6C4C-BA54-53CABA58CE1E}" type="sibTrans" cxnId="{7CA4612D-AF6D-454F-89F4-DA825F4010FF}">
      <dgm:prSet/>
      <dgm:spPr/>
      <dgm:t>
        <a:bodyPr/>
        <a:lstStyle/>
        <a:p>
          <a:endParaRPr lang="en-GB"/>
        </a:p>
      </dgm:t>
    </dgm:pt>
    <dgm:pt modelId="{5ED663B2-A701-2842-BBC4-A5E2819E51B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Invite experts in two workshops to advise the process (March 2020)</a:t>
          </a:r>
        </a:p>
      </dgm:t>
    </dgm:pt>
    <dgm:pt modelId="{5EFFDFB2-AA4B-7B41-9ED6-11E279B112DE}" type="parTrans" cxnId="{FC75AA1D-D597-DF42-8C82-C71559F586CF}">
      <dgm:prSet/>
      <dgm:spPr/>
      <dgm:t>
        <a:bodyPr/>
        <a:lstStyle/>
        <a:p>
          <a:endParaRPr lang="en-GB"/>
        </a:p>
      </dgm:t>
    </dgm:pt>
    <dgm:pt modelId="{FAE59075-02B2-604B-B8CE-D1E7E201AFE7}" type="sibTrans" cxnId="{FC75AA1D-D597-DF42-8C82-C71559F586CF}">
      <dgm:prSet/>
      <dgm:spPr/>
      <dgm:t>
        <a:bodyPr/>
        <a:lstStyle/>
        <a:p>
          <a:endParaRPr lang="en-GB"/>
        </a:p>
      </dgm:t>
    </dgm:pt>
    <dgm:pt modelId="{8C2A2252-0A63-F34D-8F02-AD9A722D6E2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Approach selected companies proposing small engagement projects (Q3 2020)</a:t>
          </a:r>
        </a:p>
      </dgm:t>
    </dgm:pt>
    <dgm:pt modelId="{A5693812-799E-1040-A639-99BE028910CF}" type="parTrans" cxnId="{74C7EC95-6AFC-DB46-9200-85BFBFC7D9B5}">
      <dgm:prSet/>
      <dgm:spPr/>
      <dgm:t>
        <a:bodyPr/>
        <a:lstStyle/>
        <a:p>
          <a:endParaRPr lang="en-GB"/>
        </a:p>
      </dgm:t>
    </dgm:pt>
    <dgm:pt modelId="{C32BC16F-CED6-5548-9DA9-E3D55F52E30C}" type="sibTrans" cxnId="{74C7EC95-6AFC-DB46-9200-85BFBFC7D9B5}">
      <dgm:prSet/>
      <dgm:spPr/>
      <dgm:t>
        <a:bodyPr/>
        <a:lstStyle/>
        <a:p>
          <a:endParaRPr lang="en-GB"/>
        </a:p>
      </dgm:t>
    </dgm:pt>
    <dgm:pt modelId="{8DA026DF-0B71-E84C-8EF8-EE71554D392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Building on work on GBIF Spain Node</a:t>
          </a:r>
        </a:p>
      </dgm:t>
    </dgm:pt>
    <dgm:pt modelId="{A110F517-B915-4545-A308-C2330397D1C9}" type="parTrans" cxnId="{2D806025-4286-014B-9982-212DB9055F0F}">
      <dgm:prSet/>
      <dgm:spPr/>
      <dgm:t>
        <a:bodyPr/>
        <a:lstStyle/>
        <a:p>
          <a:endParaRPr lang="en-GB"/>
        </a:p>
      </dgm:t>
    </dgm:pt>
    <dgm:pt modelId="{6BD24443-2F21-F644-BA17-B93EECB5533A}" type="sibTrans" cxnId="{2D806025-4286-014B-9982-212DB9055F0F}">
      <dgm:prSet/>
      <dgm:spPr/>
      <dgm:t>
        <a:bodyPr/>
        <a:lstStyle/>
        <a:p>
          <a:endParaRPr lang="en-GB"/>
        </a:p>
      </dgm:t>
    </dgm:pt>
    <dgm:pt modelId="{2BEF9853-4257-4E4D-8235-7D8CBF8470C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Assessment of landscape and opportunities: opt to focus on Risk Assessment and Technology companies</a:t>
          </a:r>
        </a:p>
      </dgm:t>
    </dgm:pt>
    <dgm:pt modelId="{1849A2FB-4FCB-E246-8BF3-4FC8A0D6E1B0}" type="parTrans" cxnId="{C71A040B-6800-864A-B512-BC9AE05D8052}">
      <dgm:prSet/>
      <dgm:spPr/>
      <dgm:t>
        <a:bodyPr/>
        <a:lstStyle/>
        <a:p>
          <a:endParaRPr lang="en-GB"/>
        </a:p>
      </dgm:t>
    </dgm:pt>
    <dgm:pt modelId="{28B4C8D6-1513-014A-937A-B878127888FE}" type="sibTrans" cxnId="{C71A040B-6800-864A-B512-BC9AE05D8052}">
      <dgm:prSet/>
      <dgm:spPr/>
      <dgm:t>
        <a:bodyPr/>
        <a:lstStyle/>
        <a:p>
          <a:endParaRPr lang="en-GB"/>
        </a:p>
      </dgm:t>
    </dgm:pt>
    <dgm:pt modelId="{3EF7F028-6AF6-2E49-8EC2-B13CCF4EF03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u="none" dirty="0"/>
            <a:t>Refocussed: Establish a sustainable communication channel with the European Environmental Agency (EEA), as one of the relevant EU data-driven policy bodies for the RI perspective.</a:t>
          </a:r>
          <a:endParaRPr lang="en-US" dirty="0"/>
        </a:p>
      </dgm:t>
    </dgm:pt>
    <dgm:pt modelId="{AD2B6679-9E4F-1149-B43C-0B78560F4212}" type="parTrans" cxnId="{000CBFA3-014E-FB4F-BE26-9C9FEF71144F}">
      <dgm:prSet/>
      <dgm:spPr/>
      <dgm:t>
        <a:bodyPr/>
        <a:lstStyle/>
        <a:p>
          <a:endParaRPr lang="en-GB"/>
        </a:p>
      </dgm:t>
    </dgm:pt>
    <dgm:pt modelId="{7A97F42D-9E2A-044C-B3B0-FF34F11EABB5}" type="sibTrans" cxnId="{000CBFA3-014E-FB4F-BE26-9C9FEF71144F}">
      <dgm:prSet/>
      <dgm:spPr/>
      <dgm:t>
        <a:bodyPr/>
        <a:lstStyle/>
        <a:p>
          <a:endParaRPr lang="en-GB"/>
        </a:p>
      </dgm:t>
    </dgm:pt>
    <dgm:pt modelId="{6432E924-B4CC-9747-A47A-3DDABD1F42C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MS45 First alignment workshop with partners and 3 external experts</a:t>
          </a:r>
        </a:p>
      </dgm:t>
    </dgm:pt>
    <dgm:pt modelId="{BD15FD6B-4A51-D940-BB4D-5CF76C86CF9A}" type="parTrans" cxnId="{DD0863BE-AA30-B948-A1D8-F37FDCD71971}">
      <dgm:prSet/>
      <dgm:spPr/>
      <dgm:t>
        <a:bodyPr/>
        <a:lstStyle/>
        <a:p>
          <a:endParaRPr lang="en-GB"/>
        </a:p>
      </dgm:t>
    </dgm:pt>
    <dgm:pt modelId="{3ED8B34D-B86F-CB48-92ED-CCC7BB849FBF}" type="sibTrans" cxnId="{DD0863BE-AA30-B948-A1D8-F37FDCD71971}">
      <dgm:prSet/>
      <dgm:spPr/>
      <dgm:t>
        <a:bodyPr/>
        <a:lstStyle/>
        <a:p>
          <a:endParaRPr lang="en-GB"/>
        </a:p>
      </dgm:t>
    </dgm:pt>
    <dgm:pt modelId="{0E6C0306-B549-4346-BE09-C58584E7471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u="none" dirty="0"/>
            <a:t>D5.4 Whitepaper on aligning activities and services targeting the EEA  through the Catalogue of Life as an integration point for collections-based data. </a:t>
          </a:r>
          <a:endParaRPr lang="en-US" dirty="0"/>
        </a:p>
      </dgm:t>
    </dgm:pt>
    <dgm:pt modelId="{8FF7C810-AA5E-2B4C-A408-454913C4E46B}" type="parTrans" cxnId="{B641A0B5-42D1-2643-B4AD-7A3D354B0196}">
      <dgm:prSet/>
      <dgm:spPr/>
    </dgm:pt>
    <dgm:pt modelId="{29B75711-DA42-C34E-80E8-E049115C76DF}" type="sibTrans" cxnId="{B641A0B5-42D1-2643-B4AD-7A3D354B0196}">
      <dgm:prSet/>
      <dgm:spPr/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5EE076EB-9829-4A5D-870C-0D8DF1F0666F}" type="pres">
      <dgm:prSet presAssocID="{9ECF4BD9-FEE3-4787-A140-2A8791DC0E10}" presName="composite" presStyleCnt="0"/>
      <dgm:spPr/>
    </dgm:pt>
    <dgm:pt modelId="{9F347467-A5BE-4D56-9F9C-DDDE2C9A8447}" type="pres">
      <dgm:prSet presAssocID="{9ECF4BD9-FEE3-4787-A140-2A8791DC0E1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C97C9ADA-C582-4C42-8ED4-2FED92C905BC}" type="pres">
      <dgm:prSet presAssocID="{9ECF4BD9-FEE3-4787-A140-2A8791DC0E10}" presName="desTx" presStyleLbl="alignAccFollowNode1" presStyleIdx="0" presStyleCnt="4">
        <dgm:presLayoutVars>
          <dgm:bulletEnabled val="1"/>
        </dgm:presLayoutVars>
      </dgm:prSet>
      <dgm:spPr/>
    </dgm:pt>
    <dgm:pt modelId="{B891ED87-DB45-42D8-9E37-A9DAD9F80E65}" type="pres">
      <dgm:prSet presAssocID="{9722AD30-03DA-4864-87A2-A1FCEE8460A8}" presName="space" presStyleCnt="0"/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1" presStyleCnt="4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2" presStyleCnt="4">
        <dgm:presLayoutVars>
          <dgm:bulletEnabled val="1"/>
        </dgm:presLayoutVars>
      </dgm:prSet>
      <dgm:spPr/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75AD089-2E66-469E-88C2-DFFE8330212E}" type="pres">
      <dgm:prSet presAssocID="{C5E6BC8D-1A4E-42C8-8E2C-7EC17FC2E1D1}" presName="desTx" presStyleLbl="alignAccFollowNode1" presStyleIdx="3" presStyleCnt="4" custLinFactNeighborY="-518">
        <dgm:presLayoutVars>
          <dgm:bulletEnabled val="1"/>
        </dgm:presLayoutVars>
      </dgm:prSet>
      <dgm:spPr/>
    </dgm:pt>
  </dgm:ptLst>
  <dgm:cxnLst>
    <dgm:cxn modelId="{9F4B4702-4D84-514B-ACFE-776BC5F7A720}" type="presOf" srcId="{5093B6B4-DBD3-3C4E-ADC7-4C5C40DD20FE}" destId="{9B31B566-F93C-4932-9C27-2AC260B106B4}" srcOrd="0" destOrd="4" presId="urn:microsoft.com/office/officeart/2005/8/layout/hList1"/>
    <dgm:cxn modelId="{E1E89905-2665-4A0D-810A-70FF93C76D85}" type="presOf" srcId="{C923180A-1F5E-4EDF-B1B4-BF296491DA39}" destId="{571D68AB-B350-4D5C-AB6A-ABC40C2D8986}" srcOrd="0" destOrd="0" presId="urn:microsoft.com/office/officeart/2005/8/layout/hList1"/>
    <dgm:cxn modelId="{5E5B6B08-99D6-4CFB-8504-5B9BEB1D3D4B}" type="presOf" srcId="{28E5D08B-4642-403B-9D60-E1872BBB9039}" destId="{571D68AB-B350-4D5C-AB6A-ABC40C2D8986}" srcOrd="0" destOrd="1" presId="urn:microsoft.com/office/officeart/2005/8/layout/hList1"/>
    <dgm:cxn modelId="{C71A040B-6800-864A-B512-BC9AE05D8052}" srcId="{C8B9AACC-6090-4E93-B112-FEF419B2C8C0}" destId="{2BEF9853-4257-4E4D-8235-7D8CBF8470C3}" srcOrd="2" destOrd="0" parTransId="{1849A2FB-4FCB-E246-8BF3-4FC8A0D6E1B0}" sibTransId="{28B4C8D6-1513-014A-937A-B878127888FE}"/>
    <dgm:cxn modelId="{C0EFC30E-B610-5444-A97D-ADC28D7EC9E8}" type="presOf" srcId="{D615DCA1-0CAC-2245-BC80-557961ABDEFF}" destId="{C97C9ADA-C582-4C42-8ED4-2FED92C905BC}" srcOrd="0" destOrd="9" presId="urn:microsoft.com/office/officeart/2005/8/layout/hList1"/>
    <dgm:cxn modelId="{EAC8C312-2DA4-4EB7-990C-83E0D4A9E5F8}" type="presOf" srcId="{775B522C-709C-4A53-B7CC-4E2766D7477F}" destId="{C97C9ADA-C582-4C42-8ED4-2FED92C905BC}" srcOrd="0" destOrd="2" presId="urn:microsoft.com/office/officeart/2005/8/layout/hList1"/>
    <dgm:cxn modelId="{B73F831B-EA36-224C-B4B1-7E4DA37F2A05}" srcId="{75151AD3-56D0-4892-9CC3-0245E0F61F03}" destId="{A82A63E7-5441-EA4F-B31A-89D491316FC6}" srcOrd="2" destOrd="0" parTransId="{3EBFE8E9-D43D-7946-9FBE-0B7D8FDABE0E}" sibTransId="{3B209322-35B0-D141-974A-6E8079EE40BD}"/>
    <dgm:cxn modelId="{FC75AA1D-D597-DF42-8C82-C71559F586CF}" srcId="{28E5D08B-4642-403B-9D60-E1872BBB9039}" destId="{5ED663B2-A701-2842-BBC4-A5E2819E51B2}" srcOrd="0" destOrd="0" parTransId="{5EFFDFB2-AA4B-7B41-9ED6-11E279B112DE}" sibTransId="{FAE59075-02B2-604B-B8CE-D1E7E201AFE7}"/>
    <dgm:cxn modelId="{4C500E1E-A7CF-3F4D-BEDD-415500FB3163}" type="presOf" srcId="{5ED663B2-A701-2842-BBC4-A5E2819E51B2}" destId="{571D68AB-B350-4D5C-AB6A-ABC40C2D8986}" srcOrd="0" destOrd="2" presId="urn:microsoft.com/office/officeart/2005/8/layout/hList1"/>
    <dgm:cxn modelId="{8E3FB424-9470-B944-BB66-87DBEE908A88}" type="presOf" srcId="{EF0E8B9B-71CC-704E-8254-6054B24DE952}" destId="{9B31B566-F93C-4932-9C27-2AC260B106B4}" srcOrd="0" destOrd="1" presId="urn:microsoft.com/office/officeart/2005/8/layout/hList1"/>
    <dgm:cxn modelId="{2D806025-4286-014B-9982-212DB9055F0F}" srcId="{C8B9AACC-6090-4E93-B112-FEF419B2C8C0}" destId="{8DA026DF-0B71-E84C-8EF8-EE71554D3923}" srcOrd="3" destOrd="0" parTransId="{A110F517-B915-4545-A308-C2330397D1C9}" sibTransId="{6BD24443-2F21-F644-BA17-B93EECB5533A}"/>
    <dgm:cxn modelId="{EF5FF425-F9EE-4E4F-9716-C88786BEC5C4}" srcId="{EF93052F-8338-472C-9811-EB2ED2E95846}" destId="{16D51717-120C-6C47-8A47-F2F65C4956A3}" srcOrd="1" destOrd="0" parTransId="{092BB935-8392-2D47-90A2-DDA6C84ECDC8}" sibTransId="{363EAEB5-B50E-5941-87F9-EEF7AF085814}"/>
    <dgm:cxn modelId="{F1C57427-D6C1-44AC-9033-18E488A4ADB7}" type="presOf" srcId="{C5E6BC8D-1A4E-42C8-8E2C-7EC17FC2E1D1}" destId="{98493B2B-A905-429A-BAEF-6EBFD0668D83}" srcOrd="0" destOrd="0" presId="urn:microsoft.com/office/officeart/2005/8/layout/hList1"/>
    <dgm:cxn modelId="{7CA4612D-AF6D-454F-89F4-DA825F4010FF}" srcId="{75151AD3-56D0-4892-9CC3-0245E0F61F03}" destId="{BA6E3213-7FFB-1E4F-8CC8-F7E5B3B62D79}" srcOrd="5" destOrd="0" parTransId="{6DFBA990-AB9F-DB48-B7A4-52D29CC0E9BB}" sibTransId="{C0B7F29B-1A06-6C4C-BA54-53CABA58CE1E}"/>
    <dgm:cxn modelId="{4425A130-1514-0C46-82A1-9545FC80A334}" srcId="{75151AD3-56D0-4892-9CC3-0245E0F61F03}" destId="{83FDC085-DAEF-D943-866C-78636FE62336}" srcOrd="7" destOrd="0" parTransId="{9B015FAC-7291-4A49-807E-CB0C75DB7A30}" sibTransId="{17672E16-52D2-A843-9E9B-E2391280AB28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CF2A4B3B-F152-F742-8F9C-4BFC94046837}" srcId="{75151AD3-56D0-4892-9CC3-0245E0F61F03}" destId="{E49EC100-7E1C-1E48-AB53-43161C8DF8DB}" srcOrd="6" destOrd="0" parTransId="{06B8C5B8-2073-9546-820F-F72C10605EF1}" sibTransId="{375FFCCD-8946-F543-B736-6662C5FCBA28}"/>
    <dgm:cxn modelId="{0A2C8E45-CBE8-A344-8ABF-907C281DC71B}" type="presOf" srcId="{16D51717-120C-6C47-8A47-F2F65C4956A3}" destId="{C97C9ADA-C582-4C42-8ED4-2FED92C905BC}" srcOrd="0" destOrd="3" presId="urn:microsoft.com/office/officeart/2005/8/layout/hList1"/>
    <dgm:cxn modelId="{0E025648-1D8D-433A-AC20-7AF518F37829}" type="presOf" srcId="{75151AD3-56D0-4892-9CC3-0245E0F61F03}" destId="{BD651282-0938-422C-9E95-11E748D01F8C}" srcOrd="0" destOrd="0" presId="urn:microsoft.com/office/officeart/2005/8/layout/hList1"/>
    <dgm:cxn modelId="{0839064A-C0A4-4793-98C9-AD59CECDA429}" srcId="{C032F1C4-CE23-4B17-8F24-BE6AC62B5DD2}" destId="{C8B9AACC-6090-4E93-B112-FEF419B2C8C0}" srcOrd="2" destOrd="0" parTransId="{A7E617ED-9935-4663-8F3F-C5929E3D596D}" sibTransId="{189DEA9E-C25E-4034-8501-E0959F0E50DA}"/>
    <dgm:cxn modelId="{1F544358-2F0E-3745-BA1B-C222F3FC06F7}" srcId="{EF93052F-8338-472C-9811-EB2ED2E95846}" destId="{329535E4-080D-9546-9E1D-A71AFACC2CEC}" srcOrd="2" destOrd="0" parTransId="{416FAFD4-6744-7D4D-94E2-CD83401D4397}" sibTransId="{59CA7F07-6194-044B-904D-DF607E711BE4}"/>
    <dgm:cxn modelId="{493F485C-A04F-8347-82F7-8DD97C770170}" srcId="{3A7B3019-AC6B-4083-89E3-7151C8EE6F5D}" destId="{AF119036-2ED3-C342-B2E2-EA14A0037594}" srcOrd="2" destOrd="0" parTransId="{EAA6A7AF-763A-0048-AF02-FB5AD2986C6B}" sibTransId="{AA16CC42-5229-6F41-9854-950F2FF0DC1F}"/>
    <dgm:cxn modelId="{BC6EA664-1CBA-D44A-A107-8ECCF932E561}" type="presOf" srcId="{DF3F8C93-8618-FB45-AFF7-CB581318D031}" destId="{C97C9ADA-C582-4C42-8ED4-2FED92C905BC}" srcOrd="0" destOrd="0" presId="urn:microsoft.com/office/officeart/2005/8/layout/hList1"/>
    <dgm:cxn modelId="{564D9A65-68EA-2F4D-B326-BF6CA39421BE}" srcId="{9ECF4BD9-FEE3-4787-A140-2A8791DC0E10}" destId="{DF3F8C93-8618-FB45-AFF7-CB581318D031}" srcOrd="0" destOrd="0" parTransId="{0CD4392A-3C44-3D45-A430-745A8A936BF0}" sibTransId="{92D3B197-4C01-4C4C-A9EB-BBE0AB6DBE2F}"/>
    <dgm:cxn modelId="{76DEEF65-C9EF-4BAF-B641-1C48B4E28A58}" type="presOf" srcId="{3A7B3019-AC6B-4083-89E3-7151C8EE6F5D}" destId="{C97C9ADA-C582-4C42-8ED4-2FED92C905BC}" srcOrd="0" destOrd="5" presId="urn:microsoft.com/office/officeart/2005/8/layout/hList1"/>
    <dgm:cxn modelId="{5B1D9166-483C-E44C-A13E-5B5875BBAF25}" type="presOf" srcId="{BA6E3213-7FFB-1E4F-8CC8-F7E5B3B62D79}" destId="{9B31B566-F93C-4932-9C27-2AC260B106B4}" srcOrd="0" destOrd="5" presId="urn:microsoft.com/office/officeart/2005/8/layout/hList1"/>
    <dgm:cxn modelId="{2DC2CA66-BEEA-FD45-A615-4F0E46749703}" srcId="{75151AD3-56D0-4892-9CC3-0245E0F61F03}" destId="{5093B6B4-DBD3-3C4E-ADC7-4C5C40DD20FE}" srcOrd="4" destOrd="0" parTransId="{8CBD37CD-BB65-7542-AF77-1D813AFB093A}" sibTransId="{C56631FE-D809-AE44-9C80-4499C8B158F5}"/>
    <dgm:cxn modelId="{BB359D67-245D-46DC-A5A8-4E00915A6CB9}" type="presOf" srcId="{C8B9AACC-6090-4E93-B112-FEF419B2C8C0}" destId="{7C161E6A-A933-4F26-AC69-DB5355D2DFE6}" srcOrd="0" destOrd="0" presId="urn:microsoft.com/office/officeart/2005/8/layout/hList1"/>
    <dgm:cxn modelId="{0FE33769-A9EC-3449-B2E2-377701E33214}" type="presOf" srcId="{3EF7F028-6AF6-2E49-8EC2-B13CCF4EF03C}" destId="{875AD089-2E66-469E-88C2-DFFE8330212E}" srcOrd="0" destOrd="1" presId="urn:microsoft.com/office/officeart/2005/8/layout/hList1"/>
    <dgm:cxn modelId="{9E23366B-BF1D-904A-80DF-63041B30B9E8}" type="presOf" srcId="{2BEF9853-4257-4E4D-8235-7D8CBF8470C3}" destId="{571D68AB-B350-4D5C-AB6A-ABC40C2D8986}" srcOrd="0" destOrd="4" presId="urn:microsoft.com/office/officeart/2005/8/layout/hList1"/>
    <dgm:cxn modelId="{8BED1270-3B77-6844-A19D-CF3D5F299C97}" type="presOf" srcId="{A82A63E7-5441-EA4F-B31A-89D491316FC6}" destId="{9B31B566-F93C-4932-9C27-2AC260B106B4}" srcOrd="0" destOrd="2" presId="urn:microsoft.com/office/officeart/2005/8/layout/hList1"/>
    <dgm:cxn modelId="{26D7DA71-66F9-4741-A5D4-7A7EB4A508E2}" type="presOf" srcId="{0E6C0306-B549-4346-BE09-C58584E74710}" destId="{875AD089-2E66-469E-88C2-DFFE8330212E}" srcOrd="0" destOrd="3" presId="urn:microsoft.com/office/officeart/2005/8/layout/hList1"/>
    <dgm:cxn modelId="{CE4C6A79-07B6-42C6-A93A-844200F01CF0}" srcId="{9ECF4BD9-FEE3-4787-A140-2A8791DC0E10}" destId="{EF93052F-8338-472C-9811-EB2ED2E95846}" srcOrd="1" destOrd="0" parTransId="{FE2E3551-E156-4E34-8C39-4D5E775B57D4}" sibTransId="{C1A700A8-9F2D-48AE-9937-FD64BA51E242}"/>
    <dgm:cxn modelId="{5F6E0E81-6EBC-44FA-9445-67B273C56843}" type="presOf" srcId="{09E2EDBB-FB3E-4B60-875C-23AF617F3985}" destId="{875AD089-2E66-469E-88C2-DFFE8330212E}" srcOrd="0" destOrd="0" presId="urn:microsoft.com/office/officeart/2005/8/layout/hList1"/>
    <dgm:cxn modelId="{B8151A82-97B0-4A6B-96BC-6914694D949A}" srcId="{C032F1C4-CE23-4B17-8F24-BE6AC62B5DD2}" destId="{C5E6BC8D-1A4E-42C8-8E2C-7EC17FC2E1D1}" srcOrd="3" destOrd="0" parTransId="{D540C9D5-0D0F-4ED0-A8C6-5122EF89E0B8}" sibTransId="{3984F889-9155-4B34-8DCE-A8EECAF129A9}"/>
    <dgm:cxn modelId="{683A4A86-BF9F-4405-8641-8B70D0B8176E}" srcId="{C032F1C4-CE23-4B17-8F24-BE6AC62B5DD2}" destId="{9ECF4BD9-FEE3-4787-A140-2A8791DC0E10}" srcOrd="0" destOrd="0" parTransId="{AAB7DEB2-202A-4BB2-A935-4344A6217151}" sibTransId="{9722AD30-03DA-4864-87A2-A1FCEE8460A8}"/>
    <dgm:cxn modelId="{77382391-D1CF-4773-AB4A-7536630B2242}" srcId="{C8B9AACC-6090-4E93-B112-FEF419B2C8C0}" destId="{28E5D08B-4642-403B-9D60-E1872BBB9039}" srcOrd="1" destOrd="0" parTransId="{B9E7EA21-F9FB-4D2D-81BA-FF59470EA8FC}" sibTransId="{8AD03F5A-A43D-4CDD-8DEC-A788730F406F}"/>
    <dgm:cxn modelId="{6BD73494-A5DA-483B-81C2-433560D1DEB3}" type="presOf" srcId="{C032F1C4-CE23-4B17-8F24-BE6AC62B5DD2}" destId="{D87BED67-81A6-4D17-8D17-E76427E1E33B}" srcOrd="0" destOrd="0" presId="urn:microsoft.com/office/officeart/2005/8/layout/hList1"/>
    <dgm:cxn modelId="{74C7EC95-6AFC-DB46-9200-85BFBFC7D9B5}" srcId="{28E5D08B-4642-403B-9D60-E1872BBB9039}" destId="{8C2A2252-0A63-F34D-8F02-AD9A722D6E25}" srcOrd="1" destOrd="0" parTransId="{A5693812-799E-1040-A639-99BE028910CF}" sibTransId="{C32BC16F-CED6-5548-9DA9-E3D55F52E30C}"/>
    <dgm:cxn modelId="{9E506C9D-86A7-4C9A-B2F0-E5A0AE64D1C4}" type="presOf" srcId="{DD879645-BB58-407B-A47E-D1FA7C57DE19}" destId="{9B31B566-F93C-4932-9C27-2AC260B106B4}" srcOrd="0" destOrd="0" presId="urn:microsoft.com/office/officeart/2005/8/layout/hList1"/>
    <dgm:cxn modelId="{4BCA0FA2-41D2-E543-A3CB-F6563388EF86}" srcId="{75151AD3-56D0-4892-9CC3-0245E0F61F03}" destId="{F2FF8744-0B8E-BC49-83E8-43629FB77AB2}" srcOrd="3" destOrd="0" parTransId="{F267B1F7-ED35-5F47-85E5-655FC376586D}" sibTransId="{4B499AC9-98B7-0B48-9E0A-71541AA00470}"/>
    <dgm:cxn modelId="{6F7B62A2-8619-6548-96BA-190201055765}" srcId="{75151AD3-56D0-4892-9CC3-0245E0F61F03}" destId="{EF0E8B9B-71CC-704E-8254-6054B24DE952}" srcOrd="1" destOrd="0" parTransId="{B791C189-9A53-194B-989D-672BBEE13345}" sibTransId="{0A308518-7FF0-BF47-BDAF-D2A68D3598B3}"/>
    <dgm:cxn modelId="{000CBFA3-014E-FB4F-BE26-9C9FEF71144F}" srcId="{09E2EDBB-FB3E-4B60-875C-23AF617F3985}" destId="{3EF7F028-6AF6-2E49-8EC2-B13CCF4EF03C}" srcOrd="0" destOrd="0" parTransId="{AD2B6679-9E4F-1149-B43C-0B78560F4212}" sibTransId="{7A97F42D-9E2A-044C-B3B0-FF34F11EABB5}"/>
    <dgm:cxn modelId="{12964BA5-ADF1-D745-8055-39FC6AB695D5}" type="presOf" srcId="{83FDC085-DAEF-D943-866C-78636FE62336}" destId="{9B31B566-F93C-4932-9C27-2AC260B106B4}" srcOrd="0" destOrd="7" presId="urn:microsoft.com/office/officeart/2005/8/layout/hList1"/>
    <dgm:cxn modelId="{B641A0B5-42D1-2643-B4AD-7A3D354B0196}" srcId="{C5E6BC8D-1A4E-42C8-8E2C-7EC17FC2E1D1}" destId="{0E6C0306-B549-4346-BE09-C58584E74710}" srcOrd="2" destOrd="0" parTransId="{8FF7C810-AA5E-2B4C-A408-454913C4E46B}" sibTransId="{29B75711-DA42-C34E-80E8-E049115C76DF}"/>
    <dgm:cxn modelId="{DD0863BE-AA30-B948-A1D8-F37FDCD71971}" srcId="{C5E6BC8D-1A4E-42C8-8E2C-7EC17FC2E1D1}" destId="{6432E924-B4CC-9747-A47A-3DDABD1F42C0}" srcOrd="1" destOrd="0" parTransId="{BD15FD6B-4A51-D940-BB4D-5CF76C86CF9A}" sibTransId="{3ED8B34D-B86F-CB48-92ED-CCC7BB849FBF}"/>
    <dgm:cxn modelId="{BFD1F3BF-870B-47F2-8CBA-1993530A8B8A}" srcId="{9ECF4BD9-FEE3-4787-A140-2A8791DC0E10}" destId="{3A7B3019-AC6B-4083-89E3-7151C8EE6F5D}" srcOrd="2" destOrd="0" parTransId="{08E85856-2E13-40C7-AD12-06144C934E80}" sibTransId="{0474B619-9E0C-4023-BCD3-6E9BE66257B0}"/>
    <dgm:cxn modelId="{E4FAC8C2-345A-2641-8B95-038ADCF1D6C1}" type="presOf" srcId="{8C2A2252-0A63-F34D-8F02-AD9A722D6E25}" destId="{571D68AB-B350-4D5C-AB6A-ABC40C2D8986}" srcOrd="0" destOrd="3" presId="urn:microsoft.com/office/officeart/2005/8/layout/hList1"/>
    <dgm:cxn modelId="{538C98D1-6B88-8544-93FC-7DDA1BF20D77}" type="presOf" srcId="{AF119036-2ED3-C342-B2E2-EA14A0037594}" destId="{C97C9ADA-C582-4C42-8ED4-2FED92C905BC}" srcOrd="0" destOrd="8" presId="urn:microsoft.com/office/officeart/2005/8/layout/hList1"/>
    <dgm:cxn modelId="{B3DE65D2-24BB-4268-AA0A-53ADA4D0C0D3}" srcId="{C032F1C4-CE23-4B17-8F24-BE6AC62B5DD2}" destId="{75151AD3-56D0-4892-9CC3-0245E0F61F03}" srcOrd="1" destOrd="0" parTransId="{251E6184-4BAA-4DDB-A10B-FABA4B4EC6AC}" sibTransId="{8D6B5241-E3C8-447A-AED6-C9C8EC5B134E}"/>
    <dgm:cxn modelId="{D6FC4FD7-8B23-F546-A4F4-9413C64FD47E}" srcId="{3A7B3019-AC6B-4083-89E3-7151C8EE6F5D}" destId="{6256928E-D1A1-4E4C-8D44-E4E3FA0E05B4}" srcOrd="0" destOrd="0" parTransId="{AB341A70-EB34-8B4D-864F-9C7C8D2297A2}" sibTransId="{D87D7BD5-5AE5-F041-8884-25039ADD239A}"/>
    <dgm:cxn modelId="{01FD69DA-EBAD-024C-AABB-101CE2882976}" srcId="{9ECF4BD9-FEE3-4787-A140-2A8791DC0E10}" destId="{D615DCA1-0CAC-2245-BC80-557961ABDEFF}" srcOrd="3" destOrd="0" parTransId="{9CF43CB4-0F7A-B945-BCFF-DA73B285B355}" sibTransId="{6B71E1BB-206F-AC43-BD65-2BD1F59E70AF}"/>
    <dgm:cxn modelId="{726E2AE3-B8AD-824A-90EB-A98782317756}" type="presOf" srcId="{8DA026DF-0B71-E84C-8EF8-EE71554D3923}" destId="{571D68AB-B350-4D5C-AB6A-ABC40C2D8986}" srcOrd="0" destOrd="5" presId="urn:microsoft.com/office/officeart/2005/8/layout/hList1"/>
    <dgm:cxn modelId="{E7E385EA-830E-40C8-8F36-7BA3618299D2}" type="presOf" srcId="{EF93052F-8338-472C-9811-EB2ED2E95846}" destId="{C97C9ADA-C582-4C42-8ED4-2FED92C905BC}" srcOrd="0" destOrd="1" presId="urn:microsoft.com/office/officeart/2005/8/layout/hList1"/>
    <dgm:cxn modelId="{DD5533EB-E0A0-4848-8236-0BE94EA5C5D2}" srcId="{3A7B3019-AC6B-4083-89E3-7151C8EE6F5D}" destId="{96461880-C8AF-CD4C-80B0-8B563E4D6B31}" srcOrd="1" destOrd="0" parTransId="{5B587B1E-13B3-014D-A721-8DE98C4C6CDD}" sibTransId="{D0F6A2A4-E865-9348-9A54-EC69A898E634}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574AF4F0-C1AA-EE4D-A544-25213EAA7BA3}" type="presOf" srcId="{6256928E-D1A1-4E4C-8D44-E4E3FA0E05B4}" destId="{C97C9ADA-C582-4C42-8ED4-2FED92C905BC}" srcOrd="0" destOrd="6" presId="urn:microsoft.com/office/officeart/2005/8/layout/hList1"/>
    <dgm:cxn modelId="{131009F1-4C6F-604B-81D8-596D9A83C9CC}" type="presOf" srcId="{96461880-C8AF-CD4C-80B0-8B563E4D6B31}" destId="{C97C9ADA-C582-4C42-8ED4-2FED92C905BC}" srcOrd="0" destOrd="7" presId="urn:microsoft.com/office/officeart/2005/8/layout/hList1"/>
    <dgm:cxn modelId="{F162B5F3-06D4-6C48-80DB-E16F83390F3A}" type="presOf" srcId="{F2FF8744-0B8E-BC49-83E8-43629FB77AB2}" destId="{9B31B566-F93C-4932-9C27-2AC260B106B4}" srcOrd="0" destOrd="3" presId="urn:microsoft.com/office/officeart/2005/8/layout/hList1"/>
    <dgm:cxn modelId="{36E3CAF3-7B23-8842-9A65-9CA71607C105}" type="presOf" srcId="{329535E4-080D-9546-9E1D-A71AFACC2CEC}" destId="{C97C9ADA-C582-4C42-8ED4-2FED92C905BC}" srcOrd="0" destOrd="4" presId="urn:microsoft.com/office/officeart/2005/8/layout/hList1"/>
    <dgm:cxn modelId="{853631F8-4D2F-C749-B7EE-B2B37698257F}" type="presOf" srcId="{6432E924-B4CC-9747-A47A-3DDABD1F42C0}" destId="{875AD089-2E66-469E-88C2-DFFE8330212E}" srcOrd="0" destOrd="2" presId="urn:microsoft.com/office/officeart/2005/8/layout/hList1"/>
    <dgm:cxn modelId="{FA5184FB-B749-294F-BA44-061BD59534FD}" type="presOf" srcId="{E49EC100-7E1C-1E48-AB53-43161C8DF8DB}" destId="{9B31B566-F93C-4932-9C27-2AC260B106B4}" srcOrd="0" destOrd="6" presId="urn:microsoft.com/office/officeart/2005/8/layout/hList1"/>
    <dgm:cxn modelId="{4AB5A1FB-9696-4284-80DA-ABB4B3C687C8}" type="presOf" srcId="{9ECF4BD9-FEE3-4787-A140-2A8791DC0E10}" destId="{9F347467-A5BE-4D56-9F9C-DDDE2C9A8447}" srcOrd="0" destOrd="0" presId="urn:microsoft.com/office/officeart/2005/8/layout/hList1"/>
    <dgm:cxn modelId="{A8B191FF-F20A-4952-B6F3-C343E4133ADE}" srcId="{EF93052F-8338-472C-9811-EB2ED2E95846}" destId="{775B522C-709C-4A53-B7CC-4E2766D7477F}" srcOrd="0" destOrd="0" parTransId="{39B16F5B-A25B-4F75-92BB-733D0CB32E03}" sibTransId="{C5139F47-4E95-459E-940D-9739C33FEA6C}"/>
    <dgm:cxn modelId="{F73BF399-F7F3-4BD2-96E6-1149AE45E4E1}" type="presParOf" srcId="{D87BED67-81A6-4D17-8D17-E76427E1E33B}" destId="{5EE076EB-9829-4A5D-870C-0D8DF1F0666F}" srcOrd="0" destOrd="0" presId="urn:microsoft.com/office/officeart/2005/8/layout/hList1"/>
    <dgm:cxn modelId="{5BCC0D26-C374-44BA-A234-3E1789BFD67A}" type="presParOf" srcId="{5EE076EB-9829-4A5D-870C-0D8DF1F0666F}" destId="{9F347467-A5BE-4D56-9F9C-DDDE2C9A8447}" srcOrd="0" destOrd="0" presId="urn:microsoft.com/office/officeart/2005/8/layout/hList1"/>
    <dgm:cxn modelId="{749C58FA-3066-41B5-87CA-36A9300FBD63}" type="presParOf" srcId="{5EE076EB-9829-4A5D-870C-0D8DF1F0666F}" destId="{C97C9ADA-C582-4C42-8ED4-2FED92C905BC}" srcOrd="1" destOrd="0" presId="urn:microsoft.com/office/officeart/2005/8/layout/hList1"/>
    <dgm:cxn modelId="{65B1E3ED-D64F-4BE0-AF2A-C0CE3AF7002C}" type="presParOf" srcId="{D87BED67-81A6-4D17-8D17-E76427E1E33B}" destId="{B891ED87-DB45-42D8-9E37-A9DAD9F80E65}" srcOrd="1" destOrd="0" presId="urn:microsoft.com/office/officeart/2005/8/layout/hList1"/>
    <dgm:cxn modelId="{D966A677-16EF-48B3-9024-A513FB315F6D}" type="presParOf" srcId="{D87BED67-81A6-4D17-8D17-E76427E1E33B}" destId="{3B4AE95A-9591-421D-A73D-8C752F096023}" srcOrd="2" destOrd="0" presId="urn:microsoft.com/office/officeart/2005/8/layout/hList1"/>
    <dgm:cxn modelId="{95169D57-BD55-4F91-AB03-9B1B16F7A3E6}" type="presParOf" srcId="{3B4AE95A-9591-421D-A73D-8C752F096023}" destId="{BD651282-0938-422C-9E95-11E748D01F8C}" srcOrd="0" destOrd="0" presId="urn:microsoft.com/office/officeart/2005/8/layout/hList1"/>
    <dgm:cxn modelId="{2CB6B4EB-4AE5-46A0-8411-AFEDBD9C7EB7}" type="presParOf" srcId="{3B4AE95A-9591-421D-A73D-8C752F096023}" destId="{9B31B566-F93C-4932-9C27-2AC260B106B4}" srcOrd="1" destOrd="0" presId="urn:microsoft.com/office/officeart/2005/8/layout/hList1"/>
    <dgm:cxn modelId="{04016D99-ECA3-4EE3-B3A1-9E93A82DF4AB}" type="presParOf" srcId="{D87BED67-81A6-4D17-8D17-E76427E1E33B}" destId="{B63729D6-F3DB-48E7-93F1-D6F50BEF5888}" srcOrd="3" destOrd="0" presId="urn:microsoft.com/office/officeart/2005/8/layout/hList1"/>
    <dgm:cxn modelId="{9F55A3CB-7D33-441F-971B-D14001184B02}" type="presParOf" srcId="{D87BED67-81A6-4D17-8D17-E76427E1E33B}" destId="{72AAB9C0-3B52-40E5-B9E7-00904F9DBA3A}" srcOrd="4" destOrd="0" presId="urn:microsoft.com/office/officeart/2005/8/layout/hList1"/>
    <dgm:cxn modelId="{82CB1B6B-8F94-4F7E-99B3-0ACA5B43EC19}" type="presParOf" srcId="{72AAB9C0-3B52-40E5-B9E7-00904F9DBA3A}" destId="{7C161E6A-A933-4F26-AC69-DB5355D2DFE6}" srcOrd="0" destOrd="0" presId="urn:microsoft.com/office/officeart/2005/8/layout/hList1"/>
    <dgm:cxn modelId="{FD824131-92B5-474F-97D8-01C13E4617DB}" type="presParOf" srcId="{72AAB9C0-3B52-40E5-B9E7-00904F9DBA3A}" destId="{571D68AB-B350-4D5C-AB6A-ABC40C2D8986}" srcOrd="1" destOrd="0" presId="urn:microsoft.com/office/officeart/2005/8/layout/hList1"/>
    <dgm:cxn modelId="{75E151C4-EC33-4BCC-AC5C-833477F11FE9}" type="presParOf" srcId="{D87BED67-81A6-4D17-8D17-E76427E1E33B}" destId="{F7B218AC-2FBD-4F6D-AFE8-3263399BC2F7}" srcOrd="5" destOrd="0" presId="urn:microsoft.com/office/officeart/2005/8/layout/hList1"/>
    <dgm:cxn modelId="{0F17E4A6-FD18-42A7-9129-DB6D8306CD87}" type="presParOf" srcId="{D87BED67-81A6-4D17-8D17-E76427E1E33B}" destId="{F7101213-BF46-4FD5-9C2C-E1DDF6F4C64B}" srcOrd="6" destOrd="0" presId="urn:microsoft.com/office/officeart/2005/8/layout/hList1"/>
    <dgm:cxn modelId="{6FAFC541-EE53-49B7-B5C6-B1399F54684B}" type="presParOf" srcId="{F7101213-BF46-4FD5-9C2C-E1DDF6F4C64B}" destId="{98493B2B-A905-429A-BAEF-6EBFD0668D83}" srcOrd="0" destOrd="0" presId="urn:microsoft.com/office/officeart/2005/8/layout/hList1"/>
    <dgm:cxn modelId="{4169941E-1A0F-4A1A-B919-08F17E3C3DF3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D5.4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/>
            <a:t>Whitepaper on opportunities for increased alignment with other EU infrastructures</a:t>
          </a:r>
          <a:endParaRPr lang="en-US" dirty="0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6AF331F5-D380-4B3C-AE97-8FD1CEA4C0D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Originally due Jan 2020, anticipated September 2020</a:t>
          </a:r>
        </a:p>
      </dgm:t>
    </dgm:pt>
    <dgm:pt modelId="{7C78AAE8-427B-4E94-9EAE-73433665242D}" type="sibTrans" cxnId="{C8B02138-48B8-48DD-9210-9C4062A5DFCB}">
      <dgm:prSet/>
      <dgm:spPr/>
      <dgm:t>
        <a:bodyPr/>
        <a:lstStyle/>
        <a:p>
          <a:endParaRPr lang="en-GB"/>
        </a:p>
      </dgm:t>
    </dgm:pt>
    <dgm:pt modelId="{77395BC5-707E-40BB-8905-26B41310A35C}" type="parTrans" cxnId="{C8B02138-48B8-48DD-9210-9C4062A5DFCB}">
      <dgm:prSet/>
      <dgm:spPr/>
      <dgm:t>
        <a:bodyPr/>
        <a:lstStyle/>
        <a:p>
          <a:endParaRPr lang="en-GB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1D383A9A-D267-2E43-8ECE-BC9CBE7F514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/>
            <a:t>Connect species data curated by the EEA with species data curated in the collections-based RI </a:t>
          </a:r>
          <a:r>
            <a:rPr lang="en-GB" dirty="0" err="1"/>
            <a:t>DiSSCo</a:t>
          </a:r>
          <a:r>
            <a:rPr lang="en-GB" dirty="0"/>
            <a:t>?</a:t>
          </a:r>
          <a:endParaRPr lang="en-US" dirty="0"/>
        </a:p>
      </dgm:t>
    </dgm:pt>
    <dgm:pt modelId="{2E98C532-65C5-5F4E-BC83-1D6FC2920BAE}" type="parTrans" cxnId="{6446BA88-870A-C14D-B9C9-25BD77DAAAD6}">
      <dgm:prSet/>
      <dgm:spPr/>
    </dgm:pt>
    <dgm:pt modelId="{1571A153-0302-C342-BE0E-0C3BA2D3C634}" type="sibTrans" cxnId="{6446BA88-870A-C14D-B9C9-25BD77DAAAD6}">
      <dgm:prSet/>
      <dgm:spPr/>
    </dgm:pt>
    <dgm:pt modelId="{6F8D32B1-8A55-9C41-8C4F-C14E23F4D14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Topics:</a:t>
          </a:r>
        </a:p>
      </dgm:t>
    </dgm:pt>
    <dgm:pt modelId="{DC760A49-185C-1444-A0C2-729A35AE29FA}" type="parTrans" cxnId="{D095A7CA-1306-9A4D-B5E4-FBAC327E7061}">
      <dgm:prSet/>
      <dgm:spPr/>
    </dgm:pt>
    <dgm:pt modelId="{7C9622F9-2514-D54F-BB36-C63ED6DB6EBF}" type="sibTrans" cxnId="{D095A7CA-1306-9A4D-B5E4-FBAC327E7061}">
      <dgm:prSet/>
      <dgm:spPr/>
    </dgm:pt>
    <dgm:pt modelId="{8AE03552-1FA1-AD49-94E0-521FCD57AAB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u="none" dirty="0"/>
            <a:t>Define the science / policy interface between species data RIs and Science Policy infrastructures</a:t>
          </a:r>
          <a:endParaRPr lang="en-US" dirty="0"/>
        </a:p>
      </dgm:t>
    </dgm:pt>
    <dgm:pt modelId="{3EA5776E-0415-B343-97A9-74870D916773}" type="parTrans" cxnId="{96055BD0-6C80-C849-A1B9-EAFA600A5D06}">
      <dgm:prSet/>
      <dgm:spPr/>
    </dgm:pt>
    <dgm:pt modelId="{36D5D5F0-38C5-8640-B768-E2D81269269D}" type="sibTrans" cxnId="{96055BD0-6C80-C849-A1B9-EAFA600A5D06}">
      <dgm:prSet/>
      <dgm:spPr/>
    </dgm:pt>
    <dgm:pt modelId="{5FB1AD9A-FAB8-834B-A909-6BEE515A313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u="none" dirty="0"/>
            <a:t>Exemplify how collection-based data curated in </a:t>
          </a:r>
          <a:r>
            <a:rPr lang="en-GB" b="0" i="0" u="none" dirty="0" err="1"/>
            <a:t>DiSSCo</a:t>
          </a:r>
          <a:r>
            <a:rPr lang="en-GB" b="0" i="0" u="none" dirty="0"/>
            <a:t> (occurrence, DNA sequences, traits) can be used in legal reporting of the EEA by hypothetical use cases</a:t>
          </a:r>
          <a:endParaRPr lang="en-US" dirty="0"/>
        </a:p>
      </dgm:t>
    </dgm:pt>
    <dgm:pt modelId="{F3972B80-68F5-7A4D-9DE0-34E13FB5F2D8}" type="parTrans" cxnId="{9AAC4325-FF7C-AC4D-A249-6C952D68F9E7}">
      <dgm:prSet/>
      <dgm:spPr/>
    </dgm:pt>
    <dgm:pt modelId="{E14C2598-2845-BB40-B266-E3FB28D9F0C9}" type="sibTrans" cxnId="{9AAC4325-FF7C-AC4D-A249-6C952D68F9E7}">
      <dgm:prSet/>
      <dgm:spPr/>
    </dgm:pt>
    <dgm:pt modelId="{4EBEE5EC-5B56-4405-A74E-4AF5050D9D7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EE6E79BA-8072-4385-88A0-B8F2EA467251}" type="pres">
      <dgm:prSet presAssocID="{75151AD3-56D0-4892-9CC3-0245E0F61F03}" presName="composite" presStyleCnt="0"/>
      <dgm:spPr/>
    </dgm:pt>
    <dgm:pt modelId="{E9986381-FE5B-42A1-A41C-9460B790038B}" type="pres">
      <dgm:prSet presAssocID="{75151AD3-56D0-4892-9CC3-0245E0F61F0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4BB09BD-BDD5-4E3C-B65A-A53399257EF2}" type="pres">
      <dgm:prSet presAssocID="{75151AD3-56D0-4892-9CC3-0245E0F61F03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2260D607-7240-408B-BFB8-2EAF4F26F8BF}" type="presOf" srcId="{6AF331F5-D380-4B3C-AE97-8FD1CEA4C0D7}" destId="{44BB09BD-BDD5-4E3C-B65A-A53399257EF2}" srcOrd="0" destOrd="1" presId="urn:microsoft.com/office/officeart/2005/8/layout/hList1"/>
    <dgm:cxn modelId="{59037523-689F-FD40-BE88-041A1CB5DC2E}" type="presOf" srcId="{6F8D32B1-8A55-9C41-8C4F-C14E23F4D143}" destId="{44BB09BD-BDD5-4E3C-B65A-A53399257EF2}" srcOrd="0" destOrd="2" presId="urn:microsoft.com/office/officeart/2005/8/layout/hList1"/>
    <dgm:cxn modelId="{9AAC4325-FF7C-AC4D-A249-6C952D68F9E7}" srcId="{6F8D32B1-8A55-9C41-8C4F-C14E23F4D143}" destId="{5FB1AD9A-FAB8-834B-A909-6BEE515A313B}" srcOrd="2" destOrd="0" parTransId="{F3972B80-68F5-7A4D-9DE0-34E13FB5F2D8}" sibTransId="{E14C2598-2845-BB40-B266-E3FB28D9F0C9}"/>
    <dgm:cxn modelId="{F05D7C2A-4516-4162-8ECB-BE2CA4BCF1CC}" srcId="{75151AD3-56D0-4892-9CC3-0245E0F61F03}" destId="{BC92B647-9A2D-408D-BEDD-58DCFEB6B293}" srcOrd="3" destOrd="0" parTransId="{6B653552-6E28-4000-8F75-4721082FC221}" sibTransId="{E55483BF-67F5-409D-8551-9F13175C6889}"/>
    <dgm:cxn modelId="{83D8152C-2985-434B-AE46-C9C10C4C0653}" type="presOf" srcId="{75151AD3-56D0-4892-9CC3-0245E0F61F03}" destId="{E9986381-FE5B-42A1-A41C-9460B790038B}" srcOrd="0" destOrd="0" presId="urn:microsoft.com/office/officeart/2005/8/layout/hList1"/>
    <dgm:cxn modelId="{C8B02138-48B8-48DD-9210-9C4062A5DFCB}" srcId="{75151AD3-56D0-4892-9CC3-0245E0F61F03}" destId="{6AF331F5-D380-4B3C-AE97-8FD1CEA4C0D7}" srcOrd="1" destOrd="0" parTransId="{77395BC5-707E-40BB-8905-26B41310A35C}" sibTransId="{7C78AAE8-427B-4E94-9EAE-73433665242D}"/>
    <dgm:cxn modelId="{BFD53F7C-D601-4DC9-9FFF-FD943A25C630}" type="presOf" srcId="{C032F1C4-CE23-4B17-8F24-BE6AC62B5DD2}" destId="{4EBEE5EC-5B56-4405-A74E-4AF5050D9D7B}" srcOrd="0" destOrd="0" presId="urn:microsoft.com/office/officeart/2005/8/layout/hList1"/>
    <dgm:cxn modelId="{6446BA88-870A-C14D-B9C9-25BD77DAAAD6}" srcId="{6F8D32B1-8A55-9C41-8C4F-C14E23F4D143}" destId="{1D383A9A-D267-2E43-8ECE-BC9CBE7F5147}" srcOrd="0" destOrd="0" parTransId="{2E98C532-65C5-5F4E-BC83-1D6FC2920BAE}" sibTransId="{1571A153-0302-C342-BE0E-0C3BA2D3C634}"/>
    <dgm:cxn modelId="{26A3B88B-6A50-8F4F-84F5-40B1BF44A7EA}" type="presOf" srcId="{5FB1AD9A-FAB8-834B-A909-6BEE515A313B}" destId="{44BB09BD-BDD5-4E3C-B65A-A53399257EF2}" srcOrd="0" destOrd="5" presId="urn:microsoft.com/office/officeart/2005/8/layout/hList1"/>
    <dgm:cxn modelId="{83A18591-FDB7-EB4A-BC8A-4B710AC5D648}" type="presOf" srcId="{1D383A9A-D267-2E43-8ECE-BC9CBE7F5147}" destId="{44BB09BD-BDD5-4E3C-B65A-A53399257EF2}" srcOrd="0" destOrd="3" presId="urn:microsoft.com/office/officeart/2005/8/layout/hList1"/>
    <dgm:cxn modelId="{D5A593A5-02DC-C34C-80A6-6FBC6227EC3A}" type="presOf" srcId="{8AE03552-1FA1-AD49-94E0-521FCD57AAB9}" destId="{44BB09BD-BDD5-4E3C-B65A-A53399257EF2}" srcOrd="0" destOrd="4" presId="urn:microsoft.com/office/officeart/2005/8/layout/hList1"/>
    <dgm:cxn modelId="{D095A7CA-1306-9A4D-B5E4-FBAC327E7061}" srcId="{75151AD3-56D0-4892-9CC3-0245E0F61F03}" destId="{6F8D32B1-8A55-9C41-8C4F-C14E23F4D143}" srcOrd="2" destOrd="0" parTransId="{DC760A49-185C-1444-A0C2-729A35AE29FA}" sibTransId="{7C9622F9-2514-D54F-BB36-C63ED6DB6EBF}"/>
    <dgm:cxn modelId="{D78057CB-4FD7-4494-9097-4293299BCC0D}" type="presOf" srcId="{BC92B647-9A2D-408D-BEDD-58DCFEB6B293}" destId="{44BB09BD-BDD5-4E3C-B65A-A53399257EF2}" srcOrd="0" destOrd="6" presId="urn:microsoft.com/office/officeart/2005/8/layout/hList1"/>
    <dgm:cxn modelId="{96055BD0-6C80-C849-A1B9-EAFA600A5D06}" srcId="{6F8D32B1-8A55-9C41-8C4F-C14E23F4D143}" destId="{8AE03552-1FA1-AD49-94E0-521FCD57AAB9}" srcOrd="1" destOrd="0" parTransId="{3EA5776E-0415-B343-97A9-74870D916773}" sibTransId="{36D5D5F0-38C5-8640-B768-E2D81269269D}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D686CDD6-B428-4C58-BBAE-E741B5AD02AA}" type="presOf" srcId="{DD879645-BB58-407B-A47E-D1FA7C57DE19}" destId="{44BB09BD-BDD5-4E3C-B65A-A53399257EF2}" srcOrd="0" destOrd="0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5608C944-4DB7-463B-A7B8-82952E301B02}" type="presParOf" srcId="{4EBEE5EC-5B56-4405-A74E-4AF5050D9D7B}" destId="{EE6E79BA-8072-4385-88A0-B8F2EA467251}" srcOrd="0" destOrd="0" presId="urn:microsoft.com/office/officeart/2005/8/layout/hList1"/>
    <dgm:cxn modelId="{AD17B5B7-035C-4A6D-91B3-24CB5B3AB528}" type="presParOf" srcId="{EE6E79BA-8072-4385-88A0-B8F2EA467251}" destId="{E9986381-FE5B-42A1-A41C-9460B790038B}" srcOrd="0" destOrd="0" presId="urn:microsoft.com/office/officeart/2005/8/layout/hList1"/>
    <dgm:cxn modelId="{F36DC5B1-B329-4D61-BF0C-26D27337394D}" type="presParOf" srcId="{EE6E79BA-8072-4385-88A0-B8F2EA467251}" destId="{44BB09BD-BDD5-4E3C-B65A-A53399257EF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Integrate with international stakeholders to develop the global collections research agenda</a:t>
          </a:r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Roadmaps for infrastructure component areas</a:t>
          </a:r>
        </a:p>
      </dsp:txBody>
      <dsp:txXfrm>
        <a:off x="0" y="1322920"/>
        <a:ext cx="3770605" cy="2778133"/>
      </dsp:txXfrm>
    </dsp:sp>
    <dsp:sp modelId="{4A0DB99A-0F7C-48C4-8784-AB75AA6E8F29}">
      <dsp:nvSpPr>
        <dsp:cNvPr id="0" name=""/>
        <dsp:cNvSpPr/>
      </dsp:nvSpPr>
      <dsp:spPr>
        <a:xfrm>
          <a:off x="3776133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Expand geographic coverage</a:t>
          </a:r>
        </a:p>
      </dsp:txBody>
      <dsp:txXfrm>
        <a:off x="3776133" y="1322920"/>
        <a:ext cx="3770605" cy="2778133"/>
      </dsp:txXfrm>
    </dsp:sp>
    <dsp:sp modelId="{DEA11802-4A5A-462E-B37D-7F5818E818C2}">
      <dsp:nvSpPr>
        <dsp:cNvPr id="0" name=""/>
        <dsp:cNvSpPr/>
      </dsp:nvSpPr>
      <dsp:spPr>
        <a:xfrm>
          <a:off x="7546739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Alignment and coordination with major EU stakeholders</a:t>
          </a:r>
        </a:p>
      </dsp:txBody>
      <dsp:txXfrm>
        <a:off x="7546739" y="1322920"/>
        <a:ext cx="3770605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47467-A5BE-4D56-9F9C-DDDE2C9A8447}">
      <dsp:nvSpPr>
        <dsp:cNvPr id="0" name=""/>
        <dsp:cNvSpPr/>
      </dsp:nvSpPr>
      <dsp:spPr>
        <a:xfrm>
          <a:off x="4368" y="163429"/>
          <a:ext cx="2626753" cy="40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T5.1 - GBIF</a:t>
          </a:r>
        </a:p>
      </dsp:txBody>
      <dsp:txXfrm>
        <a:off x="4368" y="163429"/>
        <a:ext cx="2626753" cy="403200"/>
      </dsp:txXfrm>
    </dsp:sp>
    <dsp:sp modelId="{C97C9ADA-C582-4C42-8ED4-2FED92C905BC}">
      <dsp:nvSpPr>
        <dsp:cNvPr id="0" name=""/>
        <dsp:cNvSpPr/>
      </dsp:nvSpPr>
      <dsp:spPr>
        <a:xfrm>
          <a:off x="4368" y="566629"/>
          <a:ext cx="2626753" cy="38429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Implementation roadmaps for infrastructure component areas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/>
            <a:t>Three workshops focusing on </a:t>
          </a:r>
          <a:endParaRPr lang="en-GB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 dirty="0"/>
            <a:t>Integrating collections descriptions into a collections catalogue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 dirty="0"/>
            <a:t>Integrating services relating to citation and use tracking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 dirty="0"/>
            <a:t>Integrating specimen related data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Workshop 1 running now as a virtual workshop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Ideas paper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Global consultation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Roadmap report, and report on virtual workshop process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Workshop 2 recently cancelled</a:t>
          </a:r>
        </a:p>
      </dsp:txBody>
      <dsp:txXfrm>
        <a:off x="4368" y="566629"/>
        <a:ext cx="2626753" cy="3842999"/>
      </dsp:txXfrm>
    </dsp:sp>
    <dsp:sp modelId="{BD651282-0938-422C-9E95-11E748D01F8C}">
      <dsp:nvSpPr>
        <dsp:cNvPr id="0" name=""/>
        <dsp:cNvSpPr/>
      </dsp:nvSpPr>
      <dsp:spPr>
        <a:xfrm>
          <a:off x="2998867" y="163429"/>
          <a:ext cx="2626753" cy="40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T5.2 - </a:t>
          </a:r>
          <a:r>
            <a:rPr lang="en-US" sz="1400" kern="1200" dirty="0" err="1"/>
            <a:t>MfN</a:t>
          </a:r>
          <a:endParaRPr lang="en-US" sz="1400" kern="1200" dirty="0"/>
        </a:p>
      </dsp:txBody>
      <dsp:txXfrm>
        <a:off x="2998867" y="163429"/>
        <a:ext cx="2626753" cy="403200"/>
      </dsp:txXfrm>
    </dsp:sp>
    <dsp:sp modelId="{9B31B566-F93C-4932-9C27-2AC260B106B4}">
      <dsp:nvSpPr>
        <dsp:cNvPr id="0" name=""/>
        <dsp:cNvSpPr/>
      </dsp:nvSpPr>
      <dsp:spPr>
        <a:xfrm>
          <a:off x="2998867" y="566629"/>
          <a:ext cx="2626753" cy="38429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Expanding geographic involvement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MS43 identified South East Asia, Eastern Europe and Balkan nations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Small grant awards (€5k) for networking, training, digitization and sharing (e.g. GBIF)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Call closed April 2020, now under review*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June 2020 – Jan 2022, projects executed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i="1" kern="1200" dirty="0"/>
            <a:t>* Latest information. Coronavirus may have delayed</a:t>
          </a:r>
        </a:p>
      </dsp:txBody>
      <dsp:txXfrm>
        <a:off x="2998867" y="566629"/>
        <a:ext cx="2626753" cy="3842999"/>
      </dsp:txXfrm>
    </dsp:sp>
    <dsp:sp modelId="{7C161E6A-A933-4F26-AC69-DB5355D2DFE6}">
      <dsp:nvSpPr>
        <dsp:cNvPr id="0" name=""/>
        <dsp:cNvSpPr/>
      </dsp:nvSpPr>
      <dsp:spPr>
        <a:xfrm>
          <a:off x="5993366" y="163429"/>
          <a:ext cx="2626753" cy="40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T5.3 - CETAF</a:t>
          </a:r>
        </a:p>
      </dsp:txBody>
      <dsp:txXfrm>
        <a:off x="5993366" y="163429"/>
        <a:ext cx="2626753" cy="403200"/>
      </dsp:txXfrm>
    </dsp:sp>
    <dsp:sp modelId="{571D68AB-B350-4D5C-AB6A-ABC40C2D8986}">
      <dsp:nvSpPr>
        <dsp:cNvPr id="0" name=""/>
        <dsp:cNvSpPr/>
      </dsp:nvSpPr>
      <dsp:spPr>
        <a:xfrm>
          <a:off x="5993366" y="566629"/>
          <a:ext cx="2626753" cy="38429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Engaging society and industry as users of our RI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MS43 agreement was to adopted a two-phase approach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Invite experts in two workshops to advise the process (March 2020)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Approach selected companies proposing small engagement projects (Q3 2020)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Assessment of landscape and opportunities: opt to focus on Risk Assessment and Technology companies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Building on work on GBIF Spain Node</a:t>
          </a:r>
        </a:p>
      </dsp:txBody>
      <dsp:txXfrm>
        <a:off x="5993366" y="566629"/>
        <a:ext cx="2626753" cy="3842999"/>
      </dsp:txXfrm>
    </dsp:sp>
    <dsp:sp modelId="{98493B2B-A905-429A-BAEF-6EBFD0668D83}">
      <dsp:nvSpPr>
        <dsp:cNvPr id="0" name=""/>
        <dsp:cNvSpPr/>
      </dsp:nvSpPr>
      <dsp:spPr>
        <a:xfrm>
          <a:off x="8987865" y="163429"/>
          <a:ext cx="2626753" cy="40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T5.4 - Naturalis</a:t>
          </a:r>
        </a:p>
      </dsp:txBody>
      <dsp:txXfrm>
        <a:off x="8987865" y="163429"/>
        <a:ext cx="2626753" cy="403200"/>
      </dsp:txXfrm>
    </dsp:sp>
    <dsp:sp modelId="{875AD089-2E66-469E-88C2-DFFE8330212E}">
      <dsp:nvSpPr>
        <dsp:cNvPr id="0" name=""/>
        <dsp:cNvSpPr/>
      </dsp:nvSpPr>
      <dsp:spPr>
        <a:xfrm>
          <a:off x="8987865" y="546722"/>
          <a:ext cx="2626753" cy="38429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European biodiversity infrastructures stakeholder forum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i="0" u="none" kern="1200" dirty="0"/>
            <a:t>Refocussed: Establish a sustainable communication channel with the European Environmental Agency (EEA), as one of the relevant EU data-driven policy bodies for the RI perspective.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MS45 First alignment workshop with partners and 3 external experts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i="0" u="none" kern="1200" dirty="0"/>
            <a:t>D5.4 Whitepaper on aligning activities and services targeting the EEA  through the Catalogue of Life as an integration point for collections-based data. </a:t>
          </a:r>
          <a:endParaRPr lang="en-US" sz="1400" kern="1200" dirty="0"/>
        </a:p>
      </dsp:txBody>
      <dsp:txXfrm>
        <a:off x="8987865" y="546722"/>
        <a:ext cx="2626753" cy="38429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86381-FE5B-42A1-A41C-9460B790038B}">
      <dsp:nvSpPr>
        <dsp:cNvPr id="0" name=""/>
        <dsp:cNvSpPr/>
      </dsp:nvSpPr>
      <dsp:spPr>
        <a:xfrm>
          <a:off x="0" y="22129"/>
          <a:ext cx="7415430" cy="5760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D5.4</a:t>
          </a:r>
        </a:p>
      </dsp:txBody>
      <dsp:txXfrm>
        <a:off x="0" y="22129"/>
        <a:ext cx="7415430" cy="576000"/>
      </dsp:txXfrm>
    </dsp:sp>
    <dsp:sp modelId="{44BB09BD-BDD5-4E3C-B65A-A53399257EF2}">
      <dsp:nvSpPr>
        <dsp:cNvPr id="0" name=""/>
        <dsp:cNvSpPr/>
      </dsp:nvSpPr>
      <dsp:spPr>
        <a:xfrm>
          <a:off x="0" y="598129"/>
          <a:ext cx="7415430" cy="39527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Whitepaper on opportunities for increased alignment with other EU infrastructures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Originally due Jan 2020, anticipated September 2020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Topics: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Connect species data curated by the EEA with species data curated in the collections-based RI </a:t>
          </a:r>
          <a:r>
            <a:rPr lang="en-GB" sz="2000" kern="1200" dirty="0" err="1"/>
            <a:t>DiSSCo</a:t>
          </a:r>
          <a:r>
            <a:rPr lang="en-GB" sz="2000" kern="1200" dirty="0"/>
            <a:t>?</a:t>
          </a:r>
          <a:endParaRPr lang="en-US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i="0" u="none" kern="1200" dirty="0"/>
            <a:t>Define the science / policy interface between species data RIs and Science Policy infrastructures</a:t>
          </a:r>
          <a:endParaRPr lang="en-US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i="0" u="none" kern="1200" dirty="0"/>
            <a:t>Exemplify how collection-based data curated in </a:t>
          </a:r>
          <a:r>
            <a:rPr lang="en-GB" sz="2000" b="0" i="0" u="none" kern="1200" dirty="0" err="1"/>
            <a:t>DiSSCo</a:t>
          </a:r>
          <a:r>
            <a:rPr lang="en-GB" sz="2000" b="0" i="0" u="none" kern="1200" dirty="0"/>
            <a:t> (occurrence, DNA sequences, traits) can be used in legal reporting of the EEA by hypothetical use cases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/>
        </a:p>
      </dsp:txBody>
      <dsp:txXfrm>
        <a:off x="0" y="598129"/>
        <a:ext cx="7415430" cy="3952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-1" y="1463829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1" y="2065436"/>
            <a:ext cx="7415827" cy="2528077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5</a:t>
            </a: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NA5: Internationalisation and engagement of new user communities in EC priority areas</a:t>
            </a: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92" y="4947302"/>
            <a:ext cx="7377797" cy="72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 Robertson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NA5 Coordinator, GBIF Secretariat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16155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264445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WP aims + objectives</a:t>
            </a:r>
          </a:p>
        </p:txBody>
      </p:sp>
    </p:spTree>
    <p:extLst>
      <p:ext uri="{BB962C8B-B14F-4D97-AF65-F5344CB8AC3E}">
        <p14:creationId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19047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NA5 tasks</a:t>
            </a:r>
            <a:b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Decisions from MS43, the all-hands virtual workshop, July 2019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255826"/>
              </p:ext>
            </p:extLst>
          </p:nvPr>
        </p:nvGraphicFramePr>
        <p:xfrm>
          <a:off x="282990" y="1742117"/>
          <a:ext cx="11618987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68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650" y="309441"/>
            <a:ext cx="6543507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Progress on Work Package Deliverables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425390"/>
              </p:ext>
            </p:extLst>
          </p:nvPr>
        </p:nvGraphicFramePr>
        <p:xfrm>
          <a:off x="2623092" y="1731825"/>
          <a:ext cx="7415430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</a:t>
            </a: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a-DK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5.2 &amp; T5.3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CA7DD9-6D62-074D-AA7A-5CC3690FB8D2}"/>
              </a:ext>
            </a:extLst>
          </p:cNvPr>
          <p:cNvSpPr txBox="1"/>
          <p:nvPr/>
        </p:nvSpPr>
        <p:spPr>
          <a:xfrm>
            <a:off x="4496921" y="1718470"/>
            <a:ext cx="6399679" cy="2200602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Task 5.2 open call available on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Synthesys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+ website 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Communicated through existing network and GBIF Participant Node channels</a:t>
            </a:r>
          </a:p>
          <a:p>
            <a:pPr lvl="1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Task 5.3 plan to prepare a leaflet / bulletin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advertising the T5.3 task and the benefits for industries to get involved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95BB1B0-5375-134A-ABB8-952A2AB115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06" y="1582699"/>
            <a:ext cx="3045051" cy="25306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a-DK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</a:t>
            </a: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a-DK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5.1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CA7DD9-6D62-074D-AA7A-5CC3690FB8D2}"/>
              </a:ext>
            </a:extLst>
          </p:cNvPr>
          <p:cNvSpPr txBox="1"/>
          <p:nvPr/>
        </p:nvSpPr>
        <p:spPr>
          <a:xfrm>
            <a:off x="6039047" y="1740092"/>
            <a:ext cx="5025052" cy="4970591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Building on the Alliance for Biodiversity community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Communicated through Alliance, TDWG, GBIF,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DiSSco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mailing lists and associated Twitter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General process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Ideas paper drafted by core team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Dedicated forum established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Moderated daily with summaries in multiple languages</a:t>
            </a:r>
          </a:p>
          <a:p>
            <a:pPr lvl="1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Plan to produce a report on output and a report on lessons from running the virtual workshop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ED59D99-E327-C146-B2A3-E96D242D1B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1565251"/>
            <a:ext cx="2989959" cy="18574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D01B59-E851-9D42-80DE-E3CA18BD66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49" y="2158541"/>
            <a:ext cx="3007901" cy="18574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C2C072C2-F4C7-3541-83FA-A3EFBB300D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197" y="2854655"/>
            <a:ext cx="2989959" cy="23226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50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605" y="1840656"/>
            <a:ext cx="9584645" cy="4662815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Sense there are high demands on staff time; difficult to arrange meetings, slow or lacking responses to emails (externally and internally); acknowledge that little resources dedicated to the tasks and be realistic.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Deliverable D5.4 due Jan 2020 delayed; anticipated September 2020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Rationale: Scope change, delayed meetings, new task lead March 2020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Building active engagement using virtual workshops both an opportunity to broaden engagement and a risk that few contribute; strong focus on these aspects, including multiple languages. Will review and report on process within Task 5.1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Coronavirus pandemic: 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T5.1: The 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workshop scheduled for SPNCH Conference now cancelled. Will reconsider approach following review of first virtual workshop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T5.3: Expect industry engagement meetings need to be virtual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 incl. COVID-19</a:t>
            </a:r>
          </a:p>
        </p:txBody>
      </p:sp>
    </p:spTree>
    <p:extLst>
      <p:ext uri="{BB962C8B-B14F-4D97-AF65-F5344CB8AC3E}">
        <p14:creationId xmlns:p14="http://schemas.microsoft.com/office/powerpoint/2010/main" val="361000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Meetings and stakeholders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Planned and recent meetings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T5.1: Virtual workshop 1 now underway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T5.3: To be planned: Meetings with industry partners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T5.4: Online Catalogue of Life+, European Environment Agency and GBIF meetings held, and subsequent discussion ongoing</a:t>
            </a:r>
          </a:p>
          <a:p>
            <a:pPr lvl="1"/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Key stakeholders (beyond </a:t>
            </a:r>
            <a:r>
              <a:rPr lang="en-GB" dirty="0" err="1">
                <a:solidFill>
                  <a:schemeClr val="bg1"/>
                </a:solidFill>
              </a:rPr>
              <a:t>DiSSCo</a:t>
            </a:r>
            <a:r>
              <a:rPr lang="en-GB" dirty="0">
                <a:solidFill>
                  <a:schemeClr val="bg1"/>
                </a:solidFill>
              </a:rPr>
              <a:t> project involvement)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GBIF node community (e.g. GBIF Spain, </a:t>
            </a:r>
            <a:r>
              <a:rPr lang="en-GB" sz="2000" dirty="0" err="1">
                <a:solidFill>
                  <a:schemeClr val="bg1"/>
                </a:solidFill>
              </a:rPr>
              <a:t>iDigBio</a:t>
            </a:r>
            <a:r>
              <a:rPr lang="en-GB" sz="2000" dirty="0">
                <a:solidFill>
                  <a:schemeClr val="bg1"/>
                </a:solidFill>
              </a:rPr>
              <a:t>, Atlas Living Australia)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Index </a:t>
            </a:r>
            <a:r>
              <a:rPr lang="en-GB" sz="2000" dirty="0" err="1">
                <a:solidFill>
                  <a:schemeClr val="bg1"/>
                </a:solidFill>
              </a:rPr>
              <a:t>Herbariorum</a:t>
            </a:r>
            <a:endParaRPr lang="en-GB" sz="2000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Catalogue of Life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Biodiversity Information Standards (TDWG)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European Environment Agency</a:t>
            </a:r>
          </a:p>
          <a:p>
            <a:pPr>
              <a:buFontTx/>
              <a:buChar char="-"/>
            </a:pPr>
            <a:r>
              <a:rPr lang="en-GB" sz="2000" i="1" dirty="0">
                <a:solidFill>
                  <a:schemeClr val="bg1"/>
                </a:solidFill>
              </a:rPr>
              <a:t>Alliance for Biodiversity</a:t>
            </a:r>
          </a:p>
        </p:txBody>
      </p:sp>
    </p:spTree>
    <p:extLst>
      <p:ext uri="{BB962C8B-B14F-4D97-AF65-F5344CB8AC3E}">
        <p14:creationId xmlns:p14="http://schemas.microsoft.com/office/powerpoint/2010/main" val="182372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93497</TotalTime>
  <Words>755</Words>
  <Application>Microsoft Macintosh PowerPoint</Application>
  <PresentationFormat>Custom</PresentationFormat>
  <Paragraphs>92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Montserrat Light</vt:lpstr>
      <vt:lpstr>Vaud</vt:lpstr>
      <vt:lpstr>Default Theme</vt:lpstr>
      <vt:lpstr>1_Office Theme</vt:lpstr>
      <vt:lpstr>PowerPoint Presentation</vt:lpstr>
      <vt:lpstr>Summary of WP aims + objectives</vt:lpstr>
      <vt:lpstr>Progress on NA5 tasks Decisions from MS43, the all-hands virtual workshop, July 2019</vt:lpstr>
      <vt:lpstr>Progress on Work Package Deliverables</vt:lpstr>
      <vt:lpstr>Dissemination: Task 5.2 &amp; T5.3</vt:lpstr>
      <vt:lpstr>Dissemination: Task 5.1</vt:lpstr>
      <vt:lpstr>PowerPoint Presentation</vt:lpstr>
      <vt:lpstr>Meetings and stakeholders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Tim Robertson</cp:lastModifiedBy>
  <cp:revision>14632</cp:revision>
  <dcterms:created xsi:type="dcterms:W3CDTF">2014-11-12T21:47:38Z</dcterms:created>
  <dcterms:modified xsi:type="dcterms:W3CDTF">2020-04-27T11:41:32Z</dcterms:modified>
</cp:coreProperties>
</file>