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1"/>
    <p:sldMasterId id="2147483897" r:id="rId2"/>
  </p:sldMasterIdLst>
  <p:notesMasterIdLst>
    <p:notesMasterId r:id="rId8"/>
  </p:notesMasterIdLst>
  <p:sldIdLst>
    <p:sldId id="3881" r:id="rId3"/>
    <p:sldId id="3907" r:id="rId4"/>
    <p:sldId id="3904" r:id="rId5"/>
    <p:sldId id="3906" r:id="rId6"/>
    <p:sldId id="3905" r:id="rId7"/>
  </p:sldIdLst>
  <p:sldSz cx="12190413" cy="6859588"/>
  <p:notesSz cx="6858000" cy="9144000"/>
  <p:defaultTextStyle>
    <a:defPPr>
      <a:defRPr lang="en-US"/>
    </a:defPPr>
    <a:lvl1pPr marL="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5" pos="14474" userDrawn="1">
          <p15:clr>
            <a:srgbClr val="A4A3A4"/>
          </p15:clr>
        </p15:guide>
        <p15:guide id="52" pos="7680" userDrawn="1">
          <p15:clr>
            <a:srgbClr val="A4A3A4"/>
          </p15:clr>
        </p15:guide>
        <p15:guide id="53" orient="horz" pos="4320" userDrawn="1">
          <p15:clr>
            <a:srgbClr val="A4A3A4"/>
          </p15:clr>
        </p15:guide>
        <p15:guide id="55" pos="12529" userDrawn="1">
          <p15:clr>
            <a:srgbClr val="A4A3A4"/>
          </p15:clr>
        </p15:guide>
        <p15:guide id="56" orient="horz" pos="6984" userDrawn="1">
          <p15:clr>
            <a:srgbClr val="A4A3A4"/>
          </p15:clr>
        </p15:guide>
        <p15:guide id="57" orient="horz" pos="2161">
          <p15:clr>
            <a:srgbClr val="A4A3A4"/>
          </p15:clr>
        </p15:guide>
        <p15:guide id="58" orient="horz" pos="3493">
          <p15:clr>
            <a:srgbClr val="A4A3A4"/>
          </p15:clr>
        </p15:guide>
        <p15:guide id="59" pos="7236">
          <p15:clr>
            <a:srgbClr val="A4A3A4"/>
          </p15:clr>
        </p15:guide>
        <p15:guide id="60" pos="3840">
          <p15:clr>
            <a:srgbClr val="A4A3A4"/>
          </p15:clr>
        </p15:guide>
        <p15:guide id="61" pos="62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D4E2"/>
    <a:srgbClr val="6DA3D8"/>
    <a:srgbClr val="D9D9D9"/>
    <a:srgbClr val="1F3C7A"/>
    <a:srgbClr val="FFFFFF"/>
    <a:srgbClr val="F6F8FC"/>
    <a:srgbClr val="F2F2F2"/>
    <a:srgbClr val="0303E7"/>
    <a:srgbClr val="C2EBFA"/>
    <a:srgbClr val="C8E3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35" autoAdjust="0"/>
    <p:restoredTop sz="96405" autoAdjust="0"/>
  </p:normalViewPr>
  <p:slideViewPr>
    <p:cSldViewPr snapToGrid="0" snapToObjects="1">
      <p:cViewPr varScale="1">
        <p:scale>
          <a:sx n="67" d="100"/>
          <a:sy n="67" d="100"/>
        </p:scale>
        <p:origin x="920" y="44"/>
      </p:cViewPr>
      <p:guideLst>
        <p:guide pos="14474"/>
        <p:guide pos="7680"/>
        <p:guide orient="horz" pos="4320"/>
        <p:guide pos="12529"/>
        <p:guide orient="horz" pos="6984"/>
        <p:guide orient="horz" pos="2161"/>
        <p:guide orient="horz" pos="3493"/>
        <p:guide pos="7236"/>
        <p:guide pos="3840"/>
        <p:guide pos="62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4/28/2020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09" rtl="0" eaLnBrk="1" latinLnBrk="0" hangingPunct="1">
      <a:defRPr sz="1200" b="0" i="0" kern="1200">
        <a:solidFill>
          <a:schemeClr val="tx1"/>
        </a:solidFill>
        <a:latin typeface="Montserrat Light" charset="0"/>
        <a:ea typeface="+mn-ea"/>
        <a:cs typeface="+mn-cs"/>
      </a:defRPr>
    </a:lvl1pPr>
    <a:lvl2pPr marL="457109" algn="l" defTabSz="457109" rtl="0" eaLnBrk="1" latinLnBrk="0" hangingPunct="1">
      <a:defRPr sz="1200" b="0" i="0" kern="1200">
        <a:solidFill>
          <a:schemeClr val="tx1"/>
        </a:solidFill>
        <a:latin typeface="Montserrat Light" charset="0"/>
        <a:ea typeface="+mn-ea"/>
        <a:cs typeface="+mn-cs"/>
      </a:defRPr>
    </a:lvl2pPr>
    <a:lvl3pPr marL="914217" algn="l" defTabSz="457109" rtl="0" eaLnBrk="1" latinLnBrk="0" hangingPunct="1">
      <a:defRPr sz="1200" b="0" i="0" kern="1200">
        <a:solidFill>
          <a:schemeClr val="tx1"/>
        </a:solidFill>
        <a:latin typeface="Montserrat Light" charset="0"/>
        <a:ea typeface="+mn-ea"/>
        <a:cs typeface="+mn-cs"/>
      </a:defRPr>
    </a:lvl3pPr>
    <a:lvl4pPr marL="1371326" algn="l" defTabSz="457109" rtl="0" eaLnBrk="1" latinLnBrk="0" hangingPunct="1">
      <a:defRPr sz="1200" b="0" i="0" kern="1200">
        <a:solidFill>
          <a:schemeClr val="tx1"/>
        </a:solidFill>
        <a:latin typeface="Montserrat Light" charset="0"/>
        <a:ea typeface="+mn-ea"/>
        <a:cs typeface="+mn-cs"/>
      </a:defRPr>
    </a:lvl4pPr>
    <a:lvl5pPr marL="1828434" algn="l" defTabSz="457109" rtl="0" eaLnBrk="1" latinLnBrk="0" hangingPunct="1">
      <a:defRPr sz="1200" b="0" i="0" kern="1200">
        <a:solidFill>
          <a:schemeClr val="tx1"/>
        </a:solidFill>
        <a:latin typeface="Montserrat Light" charset="0"/>
        <a:ea typeface="+mn-ea"/>
        <a:cs typeface="+mn-cs"/>
      </a:defRPr>
    </a:lvl5pPr>
    <a:lvl6pPr marL="2285543" algn="l" defTabSz="457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52" algn="l" defTabSz="457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0" algn="l" defTabSz="457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69" algn="l" defTabSz="457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410496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20826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87842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266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928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3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1A57EC-29CD-E846-AC74-92650F31D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38E13-1482-5B40-BA4D-E5EAF1030C3A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6A014-FB05-6A44-BC59-A70456482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98E587-40EF-3847-928A-A23E245AA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8FA30-41E1-A341-A409-D02A2A458F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743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32061-439E-AF44-AC62-7450D614A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E0F4A-48BB-0049-B2D6-00CC4D5B3877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37524-E564-F14A-B643-A585ECA37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DD68C-B964-284F-9BCB-138870C94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E7279-D79A-FD46-B0AF-BAC8F2D4226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32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7930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7396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6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8833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0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667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084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17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334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060052-FB7D-2547-9095-1393BAD1A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6E263-C5C9-6F4B-AD10-CEE0C50894FC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11630-3651-8842-BA03-A8A11E2E6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77E80-B7BA-484B-956A-E8F57249D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E7BFF-8A00-724D-87C1-9C5A8737EAE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88054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577"/>
            <a:ext cx="5384099" cy="4527011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577"/>
            <a:ext cx="5384099" cy="4527011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8A4757B-30F6-AF45-B9D3-D5D302F6B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19027-57CC-E54C-BF2A-8ECD6F562AA0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C18926B-D606-E740-B3D6-DBED4B6E1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74B6AB2-8573-0C4D-9FB6-C22260E98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80647-D305-7B46-B32B-1C4EBDDEFB4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5613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68" indent="0">
              <a:buNone/>
              <a:defRPr sz="2400" b="1"/>
            </a:lvl2pPr>
            <a:lvl3pPr marL="1088336" indent="0">
              <a:buNone/>
              <a:defRPr sz="2200" b="1"/>
            </a:lvl3pPr>
            <a:lvl4pPr marL="1632502" indent="0">
              <a:buNone/>
              <a:defRPr sz="1900" b="1"/>
            </a:lvl4pPr>
            <a:lvl5pPr marL="2176673" indent="0">
              <a:buNone/>
              <a:defRPr sz="1900" b="1"/>
            </a:lvl5pPr>
            <a:lvl6pPr marL="2720843" indent="0">
              <a:buNone/>
              <a:defRPr sz="1900" b="1"/>
            </a:lvl6pPr>
            <a:lvl7pPr marL="3265007" indent="0">
              <a:buNone/>
              <a:defRPr sz="1900" b="1"/>
            </a:lvl7pPr>
            <a:lvl8pPr marL="3809174" indent="0">
              <a:buNone/>
              <a:defRPr sz="1900" b="1"/>
            </a:lvl8pPr>
            <a:lvl9pPr marL="4353341" indent="0">
              <a:buNone/>
              <a:defRPr sz="1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8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68" indent="0">
              <a:buNone/>
              <a:defRPr sz="2400" b="1"/>
            </a:lvl2pPr>
            <a:lvl3pPr marL="1088336" indent="0">
              <a:buNone/>
              <a:defRPr sz="2200" b="1"/>
            </a:lvl3pPr>
            <a:lvl4pPr marL="1632502" indent="0">
              <a:buNone/>
              <a:defRPr sz="1900" b="1"/>
            </a:lvl4pPr>
            <a:lvl5pPr marL="2176673" indent="0">
              <a:buNone/>
              <a:defRPr sz="1900" b="1"/>
            </a:lvl5pPr>
            <a:lvl6pPr marL="2720843" indent="0">
              <a:buNone/>
              <a:defRPr sz="1900" b="1"/>
            </a:lvl6pPr>
            <a:lvl7pPr marL="3265007" indent="0">
              <a:buNone/>
              <a:defRPr sz="1900" b="1"/>
            </a:lvl7pPr>
            <a:lvl8pPr marL="3809174" indent="0">
              <a:buNone/>
              <a:defRPr sz="1900" b="1"/>
            </a:lvl8pPr>
            <a:lvl9pPr marL="4353341" indent="0">
              <a:buNone/>
              <a:defRPr sz="1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8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AEB66B0-BF9A-9B44-82AB-D7CDB876D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54F40-2F2E-6645-92EB-34BC82CA463D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A19B12E-04AA-D048-9E4B-BE290F66E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8F6C61-7661-834F-8C0E-D8A7B04A1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C6DDF-12B9-CD49-881D-76C850C410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989340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D280856-46AA-8240-8EE8-BA42F450E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87A06-733C-E64C-BC58-BF9EAF8AB995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68275BB-897C-754C-9F1C-395F26AFF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F9C8E03-98C2-1B40-987C-26A17F3A8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295AD-9E20-CF47-8BEF-DA9CE8F1B75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1866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660383D-0B5A-F34A-9CF3-15BDED2D4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D6AD6-E2B6-E848-8A68-2EB71931162E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524FC42-4390-C643-A8BD-9CA44EC0A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C34523-DFCB-E84B-AAA5-C8C0C99FB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9947F-7070-7A48-A7E0-1C3F8D50CC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0849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669184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23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68" indent="0">
              <a:buNone/>
              <a:defRPr sz="1500"/>
            </a:lvl2pPr>
            <a:lvl3pPr marL="1088336" indent="0">
              <a:buNone/>
              <a:defRPr sz="1200"/>
            </a:lvl3pPr>
            <a:lvl4pPr marL="1632502" indent="0">
              <a:buNone/>
              <a:defRPr sz="1100"/>
            </a:lvl4pPr>
            <a:lvl5pPr marL="2176673" indent="0">
              <a:buNone/>
              <a:defRPr sz="1100"/>
            </a:lvl5pPr>
            <a:lvl6pPr marL="2720843" indent="0">
              <a:buNone/>
              <a:defRPr sz="1100"/>
            </a:lvl6pPr>
            <a:lvl7pPr marL="3265007" indent="0">
              <a:buNone/>
              <a:defRPr sz="1100"/>
            </a:lvl7pPr>
            <a:lvl8pPr marL="3809174" indent="0">
              <a:buNone/>
              <a:defRPr sz="1100"/>
            </a:lvl8pPr>
            <a:lvl9pPr marL="4353341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6955E06-8BCF-9343-BA7D-680EBBAC3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4A3AC-22DF-7F48-B789-B659A457DFCD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5BEAD0-A058-5642-A8FD-7E0230C45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E402D7-7EBB-1541-B8C5-976F80040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20026-B37D-2347-ACE9-B8AE8DA32A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44043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44168" indent="0">
              <a:buNone/>
              <a:defRPr sz="3400"/>
            </a:lvl2pPr>
            <a:lvl3pPr marL="1088336" indent="0">
              <a:buNone/>
              <a:defRPr sz="2900"/>
            </a:lvl3pPr>
            <a:lvl4pPr marL="1632502" indent="0">
              <a:buNone/>
              <a:defRPr sz="2400"/>
            </a:lvl4pPr>
            <a:lvl5pPr marL="2176673" indent="0">
              <a:buNone/>
              <a:defRPr sz="2400"/>
            </a:lvl5pPr>
            <a:lvl6pPr marL="2720843" indent="0">
              <a:buNone/>
              <a:defRPr sz="2400"/>
            </a:lvl6pPr>
            <a:lvl7pPr marL="3265007" indent="0">
              <a:buNone/>
              <a:defRPr sz="2400"/>
            </a:lvl7pPr>
            <a:lvl8pPr marL="3809174" indent="0">
              <a:buNone/>
              <a:defRPr sz="2400"/>
            </a:lvl8pPr>
            <a:lvl9pPr marL="4353341" indent="0">
              <a:buNone/>
              <a:defRPr sz="24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68" indent="0">
              <a:buNone/>
              <a:defRPr sz="1500"/>
            </a:lvl2pPr>
            <a:lvl3pPr marL="1088336" indent="0">
              <a:buNone/>
              <a:defRPr sz="1200"/>
            </a:lvl3pPr>
            <a:lvl4pPr marL="1632502" indent="0">
              <a:buNone/>
              <a:defRPr sz="1100"/>
            </a:lvl4pPr>
            <a:lvl5pPr marL="2176673" indent="0">
              <a:buNone/>
              <a:defRPr sz="1100"/>
            </a:lvl5pPr>
            <a:lvl6pPr marL="2720843" indent="0">
              <a:buNone/>
              <a:defRPr sz="1100"/>
            </a:lvl6pPr>
            <a:lvl7pPr marL="3265007" indent="0">
              <a:buNone/>
              <a:defRPr sz="1100"/>
            </a:lvl7pPr>
            <a:lvl8pPr marL="3809174" indent="0">
              <a:buNone/>
              <a:defRPr sz="1100"/>
            </a:lvl8pPr>
            <a:lvl9pPr marL="4353341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7154F8E-55FE-814C-96ED-553C5B2B2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9CE66-A384-C946-8A46-A08DCF9F8DB3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BA130E-C358-3942-9250-0788025BE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83624D-C218-744F-8AA6-D15BD92FA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99376-6D67-464A-9413-4B00344242E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79860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D78C6-4DF5-A74C-8144-D0A8906A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9DD6B-91E6-C644-830F-9695C87277C4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CA9537-78E8-5348-9D51-8F8DCF26A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B30E3-E49C-8644-B599-050EBE022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58F98-F164-3B46-B983-B5F135B4803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21157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711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711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2C781-324E-9949-B3FC-68D6E9A4F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6BBE1-7E81-7448-A695-230E0768C9B2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28CD0-431C-FB43-8914-4CDBD5293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EFBFB-E58C-3A44-BF55-034DAC87B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685B-1C5B-6B40-A5D3-C47E41BA06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9937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66122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5577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64492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49604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033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86737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54783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45720" tIns="22860" rIns="45720" bIns="2286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45720" tIns="22860" rIns="45720" bIns="2286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68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8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16C9E65-A4EF-A846-ACC4-75C851DB0E9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521" y="274701"/>
            <a:ext cx="10971372" cy="114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42" tIns="54422" rIns="108842" bIns="5442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6DBB0EE-EBDA-8340-99F5-D9B504A14DE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521" y="1600577"/>
            <a:ext cx="10971372" cy="452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42" tIns="54422" rIns="108842" bIns="544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3C8FF-586A-AE4F-9672-D11503BBD1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521" y="6357830"/>
            <a:ext cx="2844430" cy="365210"/>
          </a:xfrm>
          <a:prstGeom prst="rect">
            <a:avLst/>
          </a:prstGeom>
        </p:spPr>
        <p:txBody>
          <a:bodyPr vert="horz" wrap="square" lIns="108842" tIns="54422" rIns="108842" bIns="54422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500" smtClean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defTabSz="1088548">
              <a:defRPr/>
            </a:pPr>
            <a:fld id="{1495645D-CBE1-4D41-A74A-09CD3AC08855}" type="datetimeFigureOut">
              <a:rPr lang="en-GB" altLang="en-US" smtClean="0"/>
              <a:pPr defTabSz="1088548"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44901-FAB2-5A47-9896-C8B5F11B7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058" y="6357830"/>
            <a:ext cx="3860297" cy="365210"/>
          </a:xfrm>
          <a:prstGeom prst="rect">
            <a:avLst/>
          </a:prstGeom>
        </p:spPr>
        <p:txBody>
          <a:bodyPr vert="horz" lIns="108842" tIns="54422" rIns="108842" bIns="54422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5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1088548"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2D89B-B078-1641-B373-7879C47AC9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6463" y="6357830"/>
            <a:ext cx="2844430" cy="365210"/>
          </a:xfrm>
          <a:prstGeom prst="rect">
            <a:avLst/>
          </a:prstGeom>
        </p:spPr>
        <p:txBody>
          <a:bodyPr vert="horz" wrap="square" lIns="108842" tIns="54422" rIns="108842" bIns="54422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500" smtClean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defTabSz="1088548">
              <a:defRPr/>
            </a:pPr>
            <a:fld id="{CE49706A-69A5-FB40-BD9F-123987197AE4}" type="slidenum">
              <a:rPr lang="en-GB" altLang="en-US" smtClean="0"/>
              <a:pPr defTabSz="1088548"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64324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544168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6pPr>
      <a:lvl7pPr marL="1088336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7pPr>
      <a:lvl8pPr marL="1632502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8pPr>
      <a:lvl9pPr marL="2176673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9pPr>
    </p:titleStyle>
    <p:bodyStyle>
      <a:lvl1pPr marL="406288" indent="-4062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882489" indent="-338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358695" indent="-27022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902926" indent="-27022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447160" indent="-27022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992922" indent="-272086" algn="l" defTabSz="108833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089" indent="-272086" algn="l" defTabSz="108833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259" indent="-272086" algn="l" defTabSz="108833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429" indent="-272086" algn="l" defTabSz="108833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68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36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02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673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843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007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174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341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5A0D399-3695-D940-AD95-07DBD70F48EB}"/>
              </a:ext>
            </a:extLst>
          </p:cNvPr>
          <p:cNvSpPr/>
          <p:nvPr/>
        </p:nvSpPr>
        <p:spPr>
          <a:xfrm>
            <a:off x="0" y="1514827"/>
            <a:ext cx="12190413" cy="4263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3" tIns="54426" rIns="108853" bIns="54426" anchor="ctr"/>
          <a:lstStyle/>
          <a:p>
            <a:pPr algn="ctr" defTabSz="1088524" fontAlgn="base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FAD809-2D9D-B543-B670-2A2CC5A5E9DC}"/>
              </a:ext>
            </a:extLst>
          </p:cNvPr>
          <p:cNvSpPr txBox="1"/>
          <p:nvPr/>
        </p:nvSpPr>
        <p:spPr>
          <a:xfrm>
            <a:off x="355561" y="2969818"/>
            <a:ext cx="7415827" cy="719313"/>
          </a:xfrm>
          <a:prstGeom prst="rect">
            <a:avLst/>
          </a:prstGeom>
          <a:solidFill>
            <a:schemeClr val="bg1"/>
          </a:solidFill>
        </p:spPr>
        <p:txBody>
          <a:bodyPr wrap="square" lIns="108853" tIns="54426" rIns="108853" bIns="54426" anchor="ctr">
            <a:spAutoFit/>
          </a:bodyPr>
          <a:lstStyle/>
          <a:p>
            <a:pPr defTabSz="1088524" fontAlgn="base">
              <a:lnSpc>
                <a:spcPct val="130000"/>
              </a:lnSpc>
              <a:spcBef>
                <a:spcPct val="0"/>
              </a:spcBef>
              <a:defRPr/>
            </a:pPr>
            <a:r>
              <a:rPr lang="en-GB" sz="3400" b="1" dirty="0">
                <a:solidFill>
                  <a:prstClr val="white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Day 2 introduction</a:t>
            </a:r>
          </a:p>
        </p:txBody>
      </p:sp>
      <p:sp>
        <p:nvSpPr>
          <p:cNvPr id="14343" name="Text Box 4">
            <a:extLst>
              <a:ext uri="{FF2B5EF4-FFF2-40B4-BE49-F238E27FC236}">
                <a16:creationId xmlns:a16="http://schemas.microsoft.com/office/drawing/2014/main" id="{E7DC0975-4C82-EB4A-88E7-928079DCC3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561" y="4620027"/>
            <a:ext cx="7377797" cy="91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8840" tIns="54420" rIns="108840" bIns="544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1088524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GB" altLang="en-US" sz="2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Vince Smith, SYNTHESYS Coordinator</a:t>
            </a:r>
          </a:p>
          <a:p>
            <a:pPr defTabSz="1088524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GB" alt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General Meeting, 28-29</a:t>
            </a:r>
            <a:r>
              <a:rPr lang="en-GB" altLang="en-US" sz="2000" baseline="30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alt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April 2020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388" y="1917868"/>
            <a:ext cx="4266645" cy="36584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6A28D5-51A4-447A-8135-159B329FEA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58" y="5985367"/>
            <a:ext cx="1830798" cy="6440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E60FB9-6398-41BE-90CB-1BAAB42BE866}"/>
              </a:ext>
            </a:extLst>
          </p:cNvPr>
          <p:cNvSpPr txBox="1"/>
          <p:nvPr/>
        </p:nvSpPr>
        <p:spPr>
          <a:xfrm>
            <a:off x="8596781" y="6093699"/>
            <a:ext cx="3550277" cy="468411"/>
          </a:xfrm>
          <a:prstGeom prst="rect">
            <a:avLst/>
          </a:prstGeom>
          <a:noFill/>
        </p:spPr>
        <p:txBody>
          <a:bodyPr wrap="square" lIns="108853" tIns="54426" rIns="108853" bIns="54426" rtlCol="0">
            <a:spAutoFit/>
          </a:bodyPr>
          <a:lstStyle/>
          <a:p>
            <a:pPr algn="r" defTabSz="1088524" fontAlgn="base">
              <a:lnSpc>
                <a:spcPct val="130000"/>
              </a:lnSpc>
              <a:spcBef>
                <a:spcPct val="0"/>
              </a:spcBef>
              <a:defRPr/>
            </a:pPr>
            <a:r>
              <a:rPr lang="en-GB" sz="2000" b="1" dirty="0">
                <a:solidFill>
                  <a:prstClr val="white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www.synthesys.info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26" b="38081"/>
          <a:stretch/>
        </p:blipFill>
        <p:spPr>
          <a:xfrm>
            <a:off x="3658448" y="247568"/>
            <a:ext cx="4873516" cy="103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9081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406216"/>
            <a:ext cx="12190413" cy="5453372"/>
          </a:xfrm>
          <a:prstGeom prst="rect">
            <a:avLst/>
          </a:prstGeom>
          <a:solidFill>
            <a:srgbClr val="1F3C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807DF7-7B36-4FBD-86DD-BB38647CF57A}"/>
              </a:ext>
            </a:extLst>
          </p:cNvPr>
          <p:cNvSpPr/>
          <p:nvPr/>
        </p:nvSpPr>
        <p:spPr>
          <a:xfrm>
            <a:off x="0" y="0"/>
            <a:ext cx="12190413" cy="1406216"/>
          </a:xfrm>
          <a:prstGeom prst="rect">
            <a:avLst/>
          </a:prstGeom>
          <a:solidFill>
            <a:srgbClr val="F6F8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603" y="309441"/>
            <a:ext cx="6062554" cy="1325870"/>
          </a:xfrm>
        </p:spPr>
        <p:txBody>
          <a:bodyPr>
            <a:normAutofit/>
          </a:bodyPr>
          <a:lstStyle/>
          <a:p>
            <a:pPr algn="r"/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Day 2 agenda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32043A-F60E-4173-A582-BF99DE1D48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05" y="403825"/>
            <a:ext cx="4705809" cy="832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6605" y="1628036"/>
            <a:ext cx="8090397" cy="4974888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prstClr val="white"/>
                </a:solidFill>
              </a:rPr>
              <a:t>Day 1 Reflections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Collections are becoming more relevant to global challenges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COVID19 Taskforce (CETAF-</a:t>
            </a:r>
            <a:r>
              <a:rPr lang="en-GB" sz="2400" dirty="0" err="1">
                <a:solidFill>
                  <a:prstClr val="white"/>
                </a:solidFill>
              </a:rPr>
              <a:t>DISSCo</a:t>
            </a:r>
            <a:r>
              <a:rPr lang="en-GB" sz="2400" dirty="0">
                <a:solidFill>
                  <a:prstClr val="white"/>
                </a:solidFill>
              </a:rPr>
              <a:t>)</a:t>
            </a:r>
          </a:p>
          <a:p>
            <a:pPr lvl="2">
              <a:lnSpc>
                <a:spcPct val="150000"/>
              </a:lnSpc>
            </a:pPr>
            <a:r>
              <a:rPr lang="en-GB" sz="2400" dirty="0">
                <a:solidFill>
                  <a:prstClr val="white"/>
                </a:solidFill>
              </a:rPr>
              <a:t>1. Post-COVID prioritisation of research foci </a:t>
            </a:r>
          </a:p>
          <a:p>
            <a:pPr lvl="2">
              <a:lnSpc>
                <a:spcPct val="150000"/>
              </a:lnSpc>
            </a:pPr>
            <a:r>
              <a:rPr lang="en-GB" sz="2400" dirty="0">
                <a:solidFill>
                  <a:prstClr val="white"/>
                </a:solidFill>
              </a:rPr>
              <a:t>2. Guidelines on vial preservation in collections</a:t>
            </a:r>
          </a:p>
          <a:p>
            <a:pPr lvl="2">
              <a:lnSpc>
                <a:spcPct val="150000"/>
              </a:lnSpc>
            </a:pPr>
            <a:r>
              <a:rPr lang="en-GB" sz="2400" dirty="0">
                <a:solidFill>
                  <a:prstClr val="white"/>
                </a:solidFill>
              </a:rPr>
              <a:t>3. Biodiversity-related knowledge hub on COVID-19</a:t>
            </a:r>
          </a:p>
          <a:p>
            <a:pPr lvl="2">
              <a:lnSpc>
                <a:spcPct val="150000"/>
              </a:lnSpc>
            </a:pPr>
            <a:r>
              <a:rPr lang="en-GB" sz="2400" dirty="0">
                <a:solidFill>
                  <a:prstClr val="white"/>
                </a:solidFill>
              </a:rPr>
              <a:t>4. Improve metadata registering practices on genetic material deposition  </a:t>
            </a:r>
          </a:p>
          <a:p>
            <a:pPr lvl="2">
              <a:lnSpc>
                <a:spcPct val="150000"/>
              </a:lnSpc>
            </a:pPr>
            <a:r>
              <a:rPr lang="en-GB" sz="2400" dirty="0">
                <a:solidFill>
                  <a:prstClr val="white"/>
                </a:solidFill>
              </a:rPr>
              <a:t>- EACH HAVE LINKS WITH SYNTHESYS+ ACTIVITIES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D883EA-A05C-4A44-BE93-3734721722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486" r="20548"/>
          <a:stretch/>
        </p:blipFill>
        <p:spPr>
          <a:xfrm>
            <a:off x="7979550" y="3328827"/>
            <a:ext cx="3917762" cy="319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34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406216"/>
            <a:ext cx="12190413" cy="5453372"/>
          </a:xfrm>
          <a:prstGeom prst="rect">
            <a:avLst/>
          </a:prstGeom>
          <a:solidFill>
            <a:srgbClr val="1F3C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807DF7-7B36-4FBD-86DD-BB38647CF57A}"/>
              </a:ext>
            </a:extLst>
          </p:cNvPr>
          <p:cNvSpPr/>
          <p:nvPr/>
        </p:nvSpPr>
        <p:spPr>
          <a:xfrm>
            <a:off x="0" y="0"/>
            <a:ext cx="12190413" cy="1406216"/>
          </a:xfrm>
          <a:prstGeom prst="rect">
            <a:avLst/>
          </a:prstGeom>
          <a:solidFill>
            <a:srgbClr val="F6F8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603" y="309441"/>
            <a:ext cx="6062554" cy="1325870"/>
          </a:xfrm>
        </p:spPr>
        <p:txBody>
          <a:bodyPr>
            <a:normAutofit/>
          </a:bodyPr>
          <a:lstStyle/>
          <a:p>
            <a:pPr algn="r"/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Day 2 agenda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32043A-F60E-4173-A582-BF99DE1D48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05" y="403825"/>
            <a:ext cx="4705809" cy="832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6605" y="1628036"/>
            <a:ext cx="8090397" cy="4974888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prstClr val="white"/>
                </a:solidFill>
              </a:rPr>
              <a:t>Day 2 (Wednesday 9-10.45 BST)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Transnational Access</a:t>
            </a:r>
          </a:p>
          <a:p>
            <a:pPr marL="600075" lvl="2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Update on Call2 Progress</a:t>
            </a:r>
          </a:p>
          <a:p>
            <a:pPr marL="600075" lvl="2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C19 Impacts and mitigations</a:t>
            </a:r>
          </a:p>
          <a:p>
            <a:pPr marL="600075" lvl="2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Q&amp;A session (TAF Admins &amp; USPs)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Virtual Access</a:t>
            </a:r>
          </a:p>
          <a:p>
            <a:pPr marL="600075" lvl="2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C19 Impacts and mitigations</a:t>
            </a:r>
          </a:p>
          <a:p>
            <a:pPr marL="600075" lvl="2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Applications and new timeline</a:t>
            </a:r>
          </a:p>
          <a:p>
            <a:pPr marL="600075" lvl="2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Prioritisation rubric &amp; process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FA8949-B42D-4344-BC44-50B2750C3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206" y="3041527"/>
            <a:ext cx="5678602" cy="341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08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406216"/>
            <a:ext cx="12190413" cy="5453372"/>
          </a:xfrm>
          <a:prstGeom prst="rect">
            <a:avLst/>
          </a:prstGeom>
          <a:solidFill>
            <a:srgbClr val="1F3C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807DF7-7B36-4FBD-86DD-BB38647CF57A}"/>
              </a:ext>
            </a:extLst>
          </p:cNvPr>
          <p:cNvSpPr/>
          <p:nvPr/>
        </p:nvSpPr>
        <p:spPr>
          <a:xfrm>
            <a:off x="0" y="0"/>
            <a:ext cx="12190413" cy="1406216"/>
          </a:xfrm>
          <a:prstGeom prst="rect">
            <a:avLst/>
          </a:prstGeom>
          <a:solidFill>
            <a:srgbClr val="F6F8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603" y="309441"/>
            <a:ext cx="6062554" cy="1325870"/>
          </a:xfrm>
        </p:spPr>
        <p:txBody>
          <a:bodyPr>
            <a:normAutofit/>
          </a:bodyPr>
          <a:lstStyle/>
          <a:p>
            <a:pPr algn="r"/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Day 2 agenda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32043A-F60E-4173-A582-BF99DE1D48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05" y="403825"/>
            <a:ext cx="4705809" cy="832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6605" y="1628036"/>
            <a:ext cx="8090397" cy="4420890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prstClr val="white"/>
                </a:solidFill>
              </a:rPr>
              <a:t>Wider Community &amp; Synchronisation activities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prstClr val="white"/>
                </a:solidFill>
              </a:rPr>
              <a:t>DiSSCo</a:t>
            </a:r>
            <a:r>
              <a:rPr lang="en-GB" sz="2400" dirty="0">
                <a:solidFill>
                  <a:prstClr val="white"/>
                </a:solidFill>
              </a:rPr>
              <a:t> alignment (DK)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New community infrastructure proposal (QG)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C19 wider impacts (VS)</a:t>
            </a:r>
          </a:p>
          <a:p>
            <a:pPr marL="600075" lvl="2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Dissemination (and tracking)</a:t>
            </a:r>
          </a:p>
          <a:p>
            <a:pPr marL="600075" lvl="2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New forms of virtual conference,</a:t>
            </a:r>
          </a:p>
          <a:p>
            <a:pPr lvl="2">
              <a:lnSpc>
                <a:spcPct val="150000"/>
              </a:lnSpc>
            </a:pPr>
            <a:r>
              <a:rPr lang="en-GB" sz="2400" dirty="0">
                <a:solidFill>
                  <a:prstClr val="white"/>
                </a:solidFill>
              </a:rPr>
              <a:t>workshops and consultations</a:t>
            </a:r>
          </a:p>
          <a:p>
            <a:pPr marL="600075" lvl="2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Towards a new normal?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5F1F25C-06F1-9344-A3AD-9D84DF84F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691" y="2437987"/>
            <a:ext cx="3957466" cy="361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08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5A0D399-3695-D940-AD95-07DBD70F48EB}"/>
              </a:ext>
            </a:extLst>
          </p:cNvPr>
          <p:cNvSpPr/>
          <p:nvPr/>
        </p:nvSpPr>
        <p:spPr>
          <a:xfrm>
            <a:off x="0" y="1514827"/>
            <a:ext cx="12190413" cy="4263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3" tIns="54426" rIns="108853" bIns="54426" anchor="ctr"/>
          <a:lstStyle/>
          <a:p>
            <a:pPr algn="ctr" defTabSz="1088524" fontAlgn="base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FAD809-2D9D-B543-B670-2A2CC5A5E9DC}"/>
              </a:ext>
            </a:extLst>
          </p:cNvPr>
          <p:cNvSpPr txBox="1"/>
          <p:nvPr/>
        </p:nvSpPr>
        <p:spPr>
          <a:xfrm>
            <a:off x="1853963" y="2961902"/>
            <a:ext cx="3530133" cy="790101"/>
          </a:xfrm>
          <a:prstGeom prst="rect">
            <a:avLst/>
          </a:prstGeom>
          <a:solidFill>
            <a:schemeClr val="bg1"/>
          </a:solidFill>
        </p:spPr>
        <p:txBody>
          <a:bodyPr wrap="square" lIns="108853" tIns="54426" rIns="108853" bIns="54426" anchor="ctr">
            <a:spAutoFit/>
          </a:bodyPr>
          <a:lstStyle/>
          <a:p>
            <a:pPr defTabSz="1088524" fontAlgn="base">
              <a:lnSpc>
                <a:spcPct val="130000"/>
              </a:lnSpc>
              <a:spcBef>
                <a:spcPct val="0"/>
              </a:spcBef>
              <a:defRPr/>
            </a:pPr>
            <a:r>
              <a:rPr lang="en-GB" sz="3400" b="1" dirty="0">
                <a:solidFill>
                  <a:prstClr val="white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Any questions?</a:t>
            </a:r>
            <a:endParaRPr lang="en-GB" sz="3000" b="1" dirty="0">
              <a:solidFill>
                <a:prstClr val="white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388" y="1917868"/>
            <a:ext cx="4266645" cy="36584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26" b="38081"/>
          <a:stretch/>
        </p:blipFill>
        <p:spPr>
          <a:xfrm>
            <a:off x="3658448" y="247568"/>
            <a:ext cx="4873516" cy="10342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6E60FB9-6398-41BE-90CB-1BAAB42BE866}"/>
              </a:ext>
            </a:extLst>
          </p:cNvPr>
          <p:cNvSpPr txBox="1"/>
          <p:nvPr/>
        </p:nvSpPr>
        <p:spPr>
          <a:xfrm>
            <a:off x="8596781" y="6093699"/>
            <a:ext cx="3550277" cy="468411"/>
          </a:xfrm>
          <a:prstGeom prst="rect">
            <a:avLst/>
          </a:prstGeom>
          <a:noFill/>
        </p:spPr>
        <p:txBody>
          <a:bodyPr wrap="square" lIns="108853" tIns="54426" rIns="108853" bIns="54426" rtlCol="0">
            <a:spAutoFit/>
          </a:bodyPr>
          <a:lstStyle/>
          <a:p>
            <a:pPr algn="r" defTabSz="1088524" fontAlgn="base">
              <a:lnSpc>
                <a:spcPct val="130000"/>
              </a:lnSpc>
              <a:spcBef>
                <a:spcPct val="0"/>
              </a:spcBef>
              <a:defRPr/>
            </a:pPr>
            <a:r>
              <a:rPr lang="en-GB" sz="2000" b="1" dirty="0">
                <a:solidFill>
                  <a:prstClr val="white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www.synthesys.info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6A28D5-51A4-447A-8135-159B329FEA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58" y="5985367"/>
            <a:ext cx="1830798" cy="64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06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efault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94125</TotalTime>
  <Words>176</Words>
  <Application>Microsoft Office PowerPoint</Application>
  <PresentationFormat>Custom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Montserrat Light</vt:lpstr>
      <vt:lpstr>Default Theme</vt:lpstr>
      <vt:lpstr>1_Office Theme</vt:lpstr>
      <vt:lpstr>PowerPoint Presentation</vt:lpstr>
      <vt:lpstr>Day 2 agenda</vt:lpstr>
      <vt:lpstr>Day 2 agenda</vt:lpstr>
      <vt:lpstr>Day 2 agenda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Wilson</dc:creator>
  <cp:lastModifiedBy>Kristina Gorman</cp:lastModifiedBy>
  <cp:revision>14659</cp:revision>
  <dcterms:created xsi:type="dcterms:W3CDTF">2014-11-12T21:47:38Z</dcterms:created>
  <dcterms:modified xsi:type="dcterms:W3CDTF">2020-04-28T11:00:22Z</dcterms:modified>
</cp:coreProperties>
</file>