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  <p:sldMasterId id="2147483897" r:id="rId2"/>
  </p:sldMasterIdLst>
  <p:notesMasterIdLst>
    <p:notesMasterId r:id="rId17"/>
  </p:notesMasterIdLst>
  <p:sldIdLst>
    <p:sldId id="3881" r:id="rId3"/>
    <p:sldId id="3897" r:id="rId4"/>
    <p:sldId id="3874" r:id="rId5"/>
    <p:sldId id="3891" r:id="rId6"/>
    <p:sldId id="3890" r:id="rId7"/>
    <p:sldId id="3893" r:id="rId8"/>
    <p:sldId id="3898" r:id="rId9"/>
    <p:sldId id="3887" r:id="rId10"/>
    <p:sldId id="3892" r:id="rId11"/>
    <p:sldId id="3870" r:id="rId12"/>
    <p:sldId id="3876" r:id="rId13"/>
    <p:sldId id="3872" r:id="rId14"/>
    <p:sldId id="3886" r:id="rId15"/>
    <p:sldId id="3885" r:id="rId16"/>
  </p:sldIdLst>
  <p:sldSz cx="12190413" cy="6859588"/>
  <p:notesSz cx="6858000" cy="9144000"/>
  <p:defaultTextStyle>
    <a:defPPr>
      <a:defRPr lang="en-US"/>
    </a:defPPr>
    <a:lvl1pPr marL="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5" pos="14474" userDrawn="1">
          <p15:clr>
            <a:srgbClr val="A4A3A4"/>
          </p15:clr>
        </p15:guide>
        <p15:guide id="52" pos="7680" userDrawn="1">
          <p15:clr>
            <a:srgbClr val="A4A3A4"/>
          </p15:clr>
        </p15:guide>
        <p15:guide id="53" orient="horz" pos="4320" userDrawn="1">
          <p15:clr>
            <a:srgbClr val="A4A3A4"/>
          </p15:clr>
        </p15:guide>
        <p15:guide id="55" pos="12529" userDrawn="1">
          <p15:clr>
            <a:srgbClr val="A4A3A4"/>
          </p15:clr>
        </p15:guide>
        <p15:guide id="56" orient="horz" pos="6984" userDrawn="1">
          <p15:clr>
            <a:srgbClr val="A4A3A4"/>
          </p15:clr>
        </p15:guide>
        <p15:guide id="57" orient="horz" pos="2161">
          <p15:clr>
            <a:srgbClr val="A4A3A4"/>
          </p15:clr>
        </p15:guide>
        <p15:guide id="58" orient="horz" pos="3493">
          <p15:clr>
            <a:srgbClr val="A4A3A4"/>
          </p15:clr>
        </p15:guide>
        <p15:guide id="59" pos="7236">
          <p15:clr>
            <a:srgbClr val="A4A3A4"/>
          </p15:clr>
        </p15:guide>
        <p15:guide id="60" pos="3840">
          <p15:clr>
            <a:srgbClr val="A4A3A4"/>
          </p15:clr>
        </p15:guide>
        <p15:guide id="61" pos="626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A3D8"/>
    <a:srgbClr val="1F3C7A"/>
    <a:srgbClr val="FFFFFF"/>
    <a:srgbClr val="D9D9D9"/>
    <a:srgbClr val="F6F8FC"/>
    <a:srgbClr val="F2F2F2"/>
    <a:srgbClr val="0303E7"/>
    <a:srgbClr val="C4D4E2"/>
    <a:srgbClr val="C2EBFA"/>
    <a:srgbClr val="C8E3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6405" autoAdjust="0"/>
  </p:normalViewPr>
  <p:slideViewPr>
    <p:cSldViewPr snapToGrid="0" snapToObjects="1">
      <p:cViewPr varScale="1">
        <p:scale>
          <a:sx n="67" d="100"/>
          <a:sy n="67" d="100"/>
        </p:scale>
        <p:origin x="452" y="44"/>
      </p:cViewPr>
      <p:guideLst>
        <p:guide pos="14474"/>
        <p:guide pos="7680"/>
        <p:guide orient="horz" pos="4320"/>
        <p:guide pos="12529"/>
        <p:guide orient="horz" pos="6984"/>
        <p:guide orient="horz" pos="2161"/>
        <p:guide orient="horz" pos="3493"/>
        <p:guide pos="7236"/>
        <p:guide pos="3840"/>
        <p:guide pos="62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D791C3-811A-4498-9C80-25DD57921CF1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1235529-EA89-452E-87A8-5822294E6A07}">
      <dgm:prSet phldrT="[Text]" custT="1"/>
      <dgm:spPr>
        <a:solidFill>
          <a:srgbClr val="1F3C7A"/>
        </a:solidFill>
      </dgm:spPr>
      <dgm:t>
        <a:bodyPr/>
        <a:lstStyle/>
        <a:p>
          <a:r>
            <a:rPr lang="en-GB" sz="2800" dirty="0"/>
            <a:t>VA (WP10) will be covered by a single work package, offering user-driven Collections on Demand services to specimens at 19 collection-holding beneficiaries. </a:t>
          </a:r>
        </a:p>
      </dgm:t>
    </dgm:pt>
    <dgm:pt modelId="{7B3A0D52-9003-4D28-8AFE-FC5FD464F7E0}" type="parTrans" cxnId="{1D0FBC94-7A70-473F-A159-4E7CB400BFD4}">
      <dgm:prSet/>
      <dgm:spPr/>
      <dgm:t>
        <a:bodyPr/>
        <a:lstStyle/>
        <a:p>
          <a:endParaRPr lang="en-GB"/>
        </a:p>
      </dgm:t>
    </dgm:pt>
    <dgm:pt modelId="{A158FC50-2E32-4725-BB31-638E00BE30BA}" type="sibTrans" cxnId="{1D0FBC94-7A70-473F-A159-4E7CB400BFD4}">
      <dgm:prSet/>
      <dgm:spPr/>
      <dgm:t>
        <a:bodyPr/>
        <a:lstStyle/>
        <a:p>
          <a:endParaRPr lang="en-GB"/>
        </a:p>
      </dgm:t>
    </dgm:pt>
    <dgm:pt modelId="{AA2A654D-87E3-46B3-A29E-2DD867B9B199}">
      <dgm:prSet phldrT="[Text]" custT="1"/>
      <dgm:spPr>
        <a:solidFill>
          <a:srgbClr val="F6F8FC"/>
        </a:solidFill>
      </dgm:spPr>
      <dgm:t>
        <a:bodyPr/>
        <a:lstStyle/>
        <a:p>
          <a:pPr algn="ctr"/>
          <a:r>
            <a:rPr lang="en-GB" sz="2400" dirty="0">
              <a:solidFill>
                <a:schemeClr val="bg1"/>
              </a:solidFill>
            </a:rPr>
            <a:t>VA will enable Users to identify priority specimens and/or collections for digitisation with data deposited and annotated in internationally recognised repositories operating FAIR practices</a:t>
          </a:r>
        </a:p>
      </dgm:t>
    </dgm:pt>
    <dgm:pt modelId="{B04E782E-73C0-47E0-9526-F66A8FEE9213}" type="parTrans" cxnId="{260C4773-780D-41EE-B679-D38F1BA90F55}">
      <dgm:prSet/>
      <dgm:spPr/>
      <dgm:t>
        <a:bodyPr/>
        <a:lstStyle/>
        <a:p>
          <a:endParaRPr lang="en-GB"/>
        </a:p>
      </dgm:t>
    </dgm:pt>
    <dgm:pt modelId="{5B6DBDAC-8908-47E7-AAA1-CBDD2E0B452E}" type="sibTrans" cxnId="{260C4773-780D-41EE-B679-D38F1BA90F55}">
      <dgm:prSet/>
      <dgm:spPr/>
      <dgm:t>
        <a:bodyPr/>
        <a:lstStyle/>
        <a:p>
          <a:endParaRPr lang="en-GB"/>
        </a:p>
      </dgm:t>
    </dgm:pt>
    <dgm:pt modelId="{15C0682F-A2F9-4FD7-BD3C-3622B1B9AF68}">
      <dgm:prSet phldrT="[Text]" custT="1"/>
      <dgm:spPr>
        <a:solidFill>
          <a:srgbClr val="F6F8FC"/>
        </a:solidFill>
      </dgm:spPr>
      <dgm:t>
        <a:bodyPr/>
        <a:lstStyle/>
        <a:p>
          <a:r>
            <a:rPr lang="en-GB" sz="2400" dirty="0">
              <a:solidFill>
                <a:schemeClr val="bg1"/>
              </a:solidFill>
            </a:rPr>
            <a:t>DoD requests will be submitted by users to host institutions to agree feasibility of digitisation Spring 2020</a:t>
          </a:r>
        </a:p>
      </dgm:t>
    </dgm:pt>
    <dgm:pt modelId="{274B67F2-B558-4A8B-A3C2-4D9EFC81E3C8}" type="parTrans" cxnId="{285A8D47-F8A8-41FD-BBA9-9EFAF991061A}">
      <dgm:prSet/>
      <dgm:spPr/>
      <dgm:t>
        <a:bodyPr/>
        <a:lstStyle/>
        <a:p>
          <a:endParaRPr lang="en-GB"/>
        </a:p>
      </dgm:t>
    </dgm:pt>
    <dgm:pt modelId="{2EAEB770-3062-4669-AB26-BD86276E66BA}" type="sibTrans" cxnId="{285A8D47-F8A8-41FD-BBA9-9EFAF991061A}">
      <dgm:prSet/>
      <dgm:spPr/>
      <dgm:t>
        <a:bodyPr/>
        <a:lstStyle/>
        <a:p>
          <a:endParaRPr lang="en-GB"/>
        </a:p>
      </dgm:t>
    </dgm:pt>
    <dgm:pt modelId="{8880790E-275B-4E79-9E0C-8D98E6FBF799}">
      <dgm:prSet phldrT="[Text]" custT="1"/>
      <dgm:spPr>
        <a:solidFill>
          <a:srgbClr val="F6F8FC"/>
        </a:solidFill>
      </dgm:spPr>
      <dgm:t>
        <a:bodyPr/>
        <a:lstStyle/>
        <a:p>
          <a:r>
            <a:rPr lang="en-GB" sz="2400" dirty="0">
              <a:solidFill>
                <a:schemeClr val="bg1"/>
              </a:solidFill>
            </a:rPr>
            <a:t>Requests will be prioritised by an external panel. Data will be delivered through openly accessible public data portals, and tracked to demonstrate impact (registered in </a:t>
          </a:r>
          <a:r>
            <a:rPr lang="en-GB" sz="2400" dirty="0" err="1">
              <a:solidFill>
                <a:schemeClr val="bg1"/>
              </a:solidFill>
            </a:rPr>
            <a:t>ELViS</a:t>
          </a:r>
          <a:r>
            <a:rPr lang="en-GB" sz="2400" dirty="0">
              <a:solidFill>
                <a:schemeClr val="bg1"/>
              </a:solidFill>
            </a:rPr>
            <a:t>, JRA1)</a:t>
          </a:r>
        </a:p>
      </dgm:t>
    </dgm:pt>
    <dgm:pt modelId="{36A22BB0-BC84-4EDA-99B8-D33A7989DAC9}" type="parTrans" cxnId="{F8ACC97D-B6F5-4B00-BC3E-B44EA78ECF01}">
      <dgm:prSet/>
      <dgm:spPr/>
      <dgm:t>
        <a:bodyPr/>
        <a:lstStyle/>
        <a:p>
          <a:endParaRPr lang="en-GB"/>
        </a:p>
      </dgm:t>
    </dgm:pt>
    <dgm:pt modelId="{D6BDCCFF-2FAE-434D-B4AF-58F5DEAE91BE}" type="sibTrans" cxnId="{F8ACC97D-B6F5-4B00-BC3E-B44EA78ECF01}">
      <dgm:prSet/>
      <dgm:spPr/>
      <dgm:t>
        <a:bodyPr/>
        <a:lstStyle/>
        <a:p>
          <a:endParaRPr lang="en-GB"/>
        </a:p>
      </dgm:t>
    </dgm:pt>
    <dgm:pt modelId="{1D68A661-5ED1-4FFE-9D98-C497D2F1DB6F}" type="pres">
      <dgm:prSet presAssocID="{6CD791C3-811A-4498-9C80-25DD57921CF1}" presName="composite" presStyleCnt="0">
        <dgm:presLayoutVars>
          <dgm:chMax val="1"/>
          <dgm:dir/>
          <dgm:resizeHandles val="exact"/>
        </dgm:presLayoutVars>
      </dgm:prSet>
      <dgm:spPr/>
    </dgm:pt>
    <dgm:pt modelId="{3A8E24D5-C142-4A4F-A715-A97E334D8FD5}" type="pres">
      <dgm:prSet presAssocID="{41235529-EA89-452E-87A8-5822294E6A07}" presName="roof" presStyleLbl="dkBgShp" presStyleIdx="0" presStyleCnt="2" custLinFactNeighborX="1937" custLinFactNeighborY="-26337"/>
      <dgm:spPr/>
    </dgm:pt>
    <dgm:pt modelId="{3681DF5A-AB96-4CB7-BA10-8C71F4AB2552}" type="pres">
      <dgm:prSet presAssocID="{41235529-EA89-452E-87A8-5822294E6A07}" presName="pillars" presStyleCnt="0"/>
      <dgm:spPr/>
    </dgm:pt>
    <dgm:pt modelId="{810B3C2B-7778-4FBB-8B71-6F8AC61491B1}" type="pres">
      <dgm:prSet presAssocID="{41235529-EA89-452E-87A8-5822294E6A07}" presName="pillar1" presStyleLbl="node1" presStyleIdx="0" presStyleCnt="3" custLinFactNeighborX="-602">
        <dgm:presLayoutVars>
          <dgm:bulletEnabled val="1"/>
        </dgm:presLayoutVars>
      </dgm:prSet>
      <dgm:spPr/>
    </dgm:pt>
    <dgm:pt modelId="{4A0DB99A-0F7C-48C4-8784-AB75AA6E8F29}" type="pres">
      <dgm:prSet presAssocID="{15C0682F-A2F9-4FD7-BD3C-3622B1B9AF68}" presName="pillarX" presStyleLbl="node1" presStyleIdx="1" presStyleCnt="3">
        <dgm:presLayoutVars>
          <dgm:bulletEnabled val="1"/>
        </dgm:presLayoutVars>
      </dgm:prSet>
      <dgm:spPr/>
    </dgm:pt>
    <dgm:pt modelId="{DEA11802-4A5A-462E-B37D-7F5818E818C2}" type="pres">
      <dgm:prSet presAssocID="{8880790E-275B-4E79-9E0C-8D98E6FBF799}" presName="pillarX" presStyleLbl="node1" presStyleIdx="2" presStyleCnt="3">
        <dgm:presLayoutVars>
          <dgm:bulletEnabled val="1"/>
        </dgm:presLayoutVars>
      </dgm:prSet>
      <dgm:spPr/>
    </dgm:pt>
    <dgm:pt modelId="{5E813947-DC6C-4088-B534-4E3EF8D905D9}" type="pres">
      <dgm:prSet presAssocID="{41235529-EA89-452E-87A8-5822294E6A07}" presName="base" presStyleLbl="dkBgShp" presStyleIdx="1" presStyleCnt="2"/>
      <dgm:spPr>
        <a:solidFill>
          <a:srgbClr val="1F3C7A"/>
        </a:solidFill>
      </dgm:spPr>
    </dgm:pt>
  </dgm:ptLst>
  <dgm:cxnLst>
    <dgm:cxn modelId="{ADE5FA09-641D-49AB-9999-349FC32FD4B9}" type="presOf" srcId="{6CD791C3-811A-4498-9C80-25DD57921CF1}" destId="{1D68A661-5ED1-4FFE-9D98-C497D2F1DB6F}" srcOrd="0" destOrd="0" presId="urn:microsoft.com/office/officeart/2005/8/layout/hList3"/>
    <dgm:cxn modelId="{285A8D47-F8A8-41FD-BBA9-9EFAF991061A}" srcId="{41235529-EA89-452E-87A8-5822294E6A07}" destId="{15C0682F-A2F9-4FD7-BD3C-3622B1B9AF68}" srcOrd="1" destOrd="0" parTransId="{274B67F2-B558-4A8B-A3C2-4D9EFC81E3C8}" sibTransId="{2EAEB770-3062-4669-AB26-BD86276E66BA}"/>
    <dgm:cxn modelId="{260C4773-780D-41EE-B679-D38F1BA90F55}" srcId="{41235529-EA89-452E-87A8-5822294E6A07}" destId="{AA2A654D-87E3-46B3-A29E-2DD867B9B199}" srcOrd="0" destOrd="0" parTransId="{B04E782E-73C0-47E0-9526-F66A8FEE9213}" sibTransId="{5B6DBDAC-8908-47E7-AAA1-CBDD2E0B452E}"/>
    <dgm:cxn modelId="{F8ACC97D-B6F5-4B00-BC3E-B44EA78ECF01}" srcId="{41235529-EA89-452E-87A8-5822294E6A07}" destId="{8880790E-275B-4E79-9E0C-8D98E6FBF799}" srcOrd="2" destOrd="0" parTransId="{36A22BB0-BC84-4EDA-99B8-D33A7989DAC9}" sibTransId="{D6BDCCFF-2FAE-434D-B4AF-58F5DEAE91BE}"/>
    <dgm:cxn modelId="{AE79968C-52C1-4C63-9AAB-66D041892F13}" type="presOf" srcId="{8880790E-275B-4E79-9E0C-8D98E6FBF799}" destId="{DEA11802-4A5A-462E-B37D-7F5818E818C2}" srcOrd="0" destOrd="0" presId="urn:microsoft.com/office/officeart/2005/8/layout/hList3"/>
    <dgm:cxn modelId="{1D0FBC94-7A70-473F-A159-4E7CB400BFD4}" srcId="{6CD791C3-811A-4498-9C80-25DD57921CF1}" destId="{41235529-EA89-452E-87A8-5822294E6A07}" srcOrd="0" destOrd="0" parTransId="{7B3A0D52-9003-4D28-8AFE-FC5FD464F7E0}" sibTransId="{A158FC50-2E32-4725-BB31-638E00BE30BA}"/>
    <dgm:cxn modelId="{D2034296-0924-406B-B442-5BBB1292BF69}" type="presOf" srcId="{15C0682F-A2F9-4FD7-BD3C-3622B1B9AF68}" destId="{4A0DB99A-0F7C-48C4-8784-AB75AA6E8F29}" srcOrd="0" destOrd="0" presId="urn:microsoft.com/office/officeart/2005/8/layout/hList3"/>
    <dgm:cxn modelId="{442FABA2-6A83-4E87-9FBE-ECE2DE77D6FC}" type="presOf" srcId="{41235529-EA89-452E-87A8-5822294E6A07}" destId="{3A8E24D5-C142-4A4F-A715-A97E334D8FD5}" srcOrd="0" destOrd="0" presId="urn:microsoft.com/office/officeart/2005/8/layout/hList3"/>
    <dgm:cxn modelId="{71447BFF-E11C-4B66-9549-4D2AF6844B51}" type="presOf" srcId="{AA2A654D-87E3-46B3-A29E-2DD867B9B199}" destId="{810B3C2B-7778-4FBB-8B71-6F8AC61491B1}" srcOrd="0" destOrd="0" presId="urn:microsoft.com/office/officeart/2005/8/layout/hList3"/>
    <dgm:cxn modelId="{E7283179-E43E-4C46-A360-4BE3B4EB43A4}" type="presParOf" srcId="{1D68A661-5ED1-4FFE-9D98-C497D2F1DB6F}" destId="{3A8E24D5-C142-4A4F-A715-A97E334D8FD5}" srcOrd="0" destOrd="0" presId="urn:microsoft.com/office/officeart/2005/8/layout/hList3"/>
    <dgm:cxn modelId="{0A60FBD1-6C16-41B5-8852-293419AB1C63}" type="presParOf" srcId="{1D68A661-5ED1-4FFE-9D98-C497D2F1DB6F}" destId="{3681DF5A-AB96-4CB7-BA10-8C71F4AB2552}" srcOrd="1" destOrd="0" presId="urn:microsoft.com/office/officeart/2005/8/layout/hList3"/>
    <dgm:cxn modelId="{905907F8-0990-47CF-9F78-CF5DEED9EC22}" type="presParOf" srcId="{3681DF5A-AB96-4CB7-BA10-8C71F4AB2552}" destId="{810B3C2B-7778-4FBB-8B71-6F8AC61491B1}" srcOrd="0" destOrd="0" presId="urn:microsoft.com/office/officeart/2005/8/layout/hList3"/>
    <dgm:cxn modelId="{B79C1CAF-1AB4-495D-8927-D46E6984BDC2}" type="presParOf" srcId="{3681DF5A-AB96-4CB7-BA10-8C71F4AB2552}" destId="{4A0DB99A-0F7C-48C4-8784-AB75AA6E8F29}" srcOrd="1" destOrd="0" presId="urn:microsoft.com/office/officeart/2005/8/layout/hList3"/>
    <dgm:cxn modelId="{DF080918-B0C2-423E-8E4E-C5D87CF4722D}" type="presParOf" srcId="{3681DF5A-AB96-4CB7-BA10-8C71F4AB2552}" destId="{DEA11802-4A5A-462E-B37D-7F5818E818C2}" srcOrd="2" destOrd="0" presId="urn:microsoft.com/office/officeart/2005/8/layout/hList3"/>
    <dgm:cxn modelId="{B3C09BEB-3BE6-41AE-9C31-FE67FB5DD4B6}" type="presParOf" srcId="{1D68A661-5ED1-4FFE-9D98-C497D2F1DB6F}" destId="{5E813947-DC6C-4088-B534-4E3EF8D905D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D791C3-811A-4498-9C80-25DD57921CF1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1235529-EA89-452E-87A8-5822294E6A07}">
      <dgm:prSet phldrT="[Text]" custT="1"/>
      <dgm:spPr>
        <a:solidFill>
          <a:srgbClr val="1F3C7A"/>
        </a:solidFill>
      </dgm:spPr>
      <dgm:t>
        <a:bodyPr/>
        <a:lstStyle/>
        <a:p>
          <a:r>
            <a:rPr lang="en-GB" sz="3600" dirty="0"/>
            <a:t>Trial of digitisation-on-demand for NH collections</a:t>
          </a:r>
        </a:p>
      </dgm:t>
    </dgm:pt>
    <dgm:pt modelId="{7B3A0D52-9003-4D28-8AFE-FC5FD464F7E0}" type="parTrans" cxnId="{1D0FBC94-7A70-473F-A159-4E7CB400BFD4}">
      <dgm:prSet/>
      <dgm:spPr/>
      <dgm:t>
        <a:bodyPr/>
        <a:lstStyle/>
        <a:p>
          <a:endParaRPr lang="en-GB"/>
        </a:p>
      </dgm:t>
    </dgm:pt>
    <dgm:pt modelId="{A158FC50-2E32-4725-BB31-638E00BE30BA}" type="sibTrans" cxnId="{1D0FBC94-7A70-473F-A159-4E7CB400BFD4}">
      <dgm:prSet/>
      <dgm:spPr/>
      <dgm:t>
        <a:bodyPr/>
        <a:lstStyle/>
        <a:p>
          <a:endParaRPr lang="en-GB"/>
        </a:p>
      </dgm:t>
    </dgm:pt>
    <dgm:pt modelId="{AA2A654D-87E3-46B3-A29E-2DD867B9B199}">
      <dgm:prSet phldrT="[Text]" custT="1"/>
      <dgm:spPr>
        <a:solidFill>
          <a:srgbClr val="F6F8FC"/>
        </a:solidFill>
      </dgm:spPr>
      <dgm:t>
        <a:bodyPr/>
        <a:lstStyle/>
        <a:p>
          <a:r>
            <a:rPr lang="en-GB" sz="3200" dirty="0">
              <a:solidFill>
                <a:schemeClr val="tx1"/>
              </a:solidFill>
            </a:rPr>
            <a:t>Ideas Call - November 2019</a:t>
          </a:r>
        </a:p>
      </dgm:t>
    </dgm:pt>
    <dgm:pt modelId="{B04E782E-73C0-47E0-9526-F66A8FEE9213}" type="parTrans" cxnId="{260C4773-780D-41EE-B679-D38F1BA90F55}">
      <dgm:prSet/>
      <dgm:spPr/>
      <dgm:t>
        <a:bodyPr/>
        <a:lstStyle/>
        <a:p>
          <a:endParaRPr lang="en-GB"/>
        </a:p>
      </dgm:t>
    </dgm:pt>
    <dgm:pt modelId="{5B6DBDAC-8908-47E7-AAA1-CBDD2E0B452E}" type="sibTrans" cxnId="{260C4773-780D-41EE-B679-D38F1BA90F55}">
      <dgm:prSet/>
      <dgm:spPr/>
      <dgm:t>
        <a:bodyPr/>
        <a:lstStyle/>
        <a:p>
          <a:endParaRPr lang="en-GB"/>
        </a:p>
      </dgm:t>
    </dgm:pt>
    <dgm:pt modelId="{15C0682F-A2F9-4FD7-BD3C-3622B1B9AF68}">
      <dgm:prSet phldrT="[Text]" custT="1"/>
      <dgm:spPr>
        <a:solidFill>
          <a:srgbClr val="F6F8FC"/>
        </a:solidFill>
      </dgm:spPr>
      <dgm:t>
        <a:bodyPr/>
        <a:lstStyle/>
        <a:p>
          <a:r>
            <a:rPr lang="en-GB" sz="3200" dirty="0">
              <a:solidFill>
                <a:schemeClr val="tx1"/>
              </a:solidFill>
            </a:rPr>
            <a:t>First Call – Spring 2020</a:t>
          </a:r>
        </a:p>
      </dgm:t>
    </dgm:pt>
    <dgm:pt modelId="{274B67F2-B558-4A8B-A3C2-4D9EFC81E3C8}" type="parTrans" cxnId="{285A8D47-F8A8-41FD-BBA9-9EFAF991061A}">
      <dgm:prSet/>
      <dgm:spPr/>
      <dgm:t>
        <a:bodyPr/>
        <a:lstStyle/>
        <a:p>
          <a:endParaRPr lang="en-GB"/>
        </a:p>
      </dgm:t>
    </dgm:pt>
    <dgm:pt modelId="{2EAEB770-3062-4669-AB26-BD86276E66BA}" type="sibTrans" cxnId="{285A8D47-F8A8-41FD-BBA9-9EFAF991061A}">
      <dgm:prSet/>
      <dgm:spPr/>
      <dgm:t>
        <a:bodyPr/>
        <a:lstStyle/>
        <a:p>
          <a:endParaRPr lang="en-GB"/>
        </a:p>
      </dgm:t>
    </dgm:pt>
    <dgm:pt modelId="{8880790E-275B-4E79-9E0C-8D98E6FBF799}">
      <dgm:prSet phldrT="[Text]" custT="1"/>
      <dgm:spPr>
        <a:solidFill>
          <a:srgbClr val="F6F8FC"/>
        </a:solidFill>
      </dgm:spPr>
      <dgm:t>
        <a:bodyPr/>
        <a:lstStyle/>
        <a:p>
          <a:r>
            <a:rPr lang="en-GB" sz="3200" dirty="0">
              <a:solidFill>
                <a:schemeClr val="tx1"/>
              </a:solidFill>
            </a:rPr>
            <a:t>Second Call – Spring 2021</a:t>
          </a:r>
        </a:p>
      </dgm:t>
    </dgm:pt>
    <dgm:pt modelId="{36A22BB0-BC84-4EDA-99B8-D33A7989DAC9}" type="parTrans" cxnId="{F8ACC97D-B6F5-4B00-BC3E-B44EA78ECF01}">
      <dgm:prSet/>
      <dgm:spPr/>
      <dgm:t>
        <a:bodyPr/>
        <a:lstStyle/>
        <a:p>
          <a:endParaRPr lang="en-GB"/>
        </a:p>
      </dgm:t>
    </dgm:pt>
    <dgm:pt modelId="{D6BDCCFF-2FAE-434D-B4AF-58F5DEAE91BE}" type="sibTrans" cxnId="{F8ACC97D-B6F5-4B00-BC3E-B44EA78ECF01}">
      <dgm:prSet/>
      <dgm:spPr/>
      <dgm:t>
        <a:bodyPr/>
        <a:lstStyle/>
        <a:p>
          <a:endParaRPr lang="en-GB"/>
        </a:p>
      </dgm:t>
    </dgm:pt>
    <dgm:pt modelId="{1D68A661-5ED1-4FFE-9D98-C497D2F1DB6F}" type="pres">
      <dgm:prSet presAssocID="{6CD791C3-811A-4498-9C80-25DD57921CF1}" presName="composite" presStyleCnt="0">
        <dgm:presLayoutVars>
          <dgm:chMax val="1"/>
          <dgm:dir/>
          <dgm:resizeHandles val="exact"/>
        </dgm:presLayoutVars>
      </dgm:prSet>
      <dgm:spPr/>
    </dgm:pt>
    <dgm:pt modelId="{3A8E24D5-C142-4A4F-A715-A97E334D8FD5}" type="pres">
      <dgm:prSet presAssocID="{41235529-EA89-452E-87A8-5822294E6A07}" presName="roof" presStyleLbl="dkBgShp" presStyleIdx="0" presStyleCnt="2" custLinFactNeighborX="1937" custLinFactNeighborY="-26337"/>
      <dgm:spPr/>
    </dgm:pt>
    <dgm:pt modelId="{3681DF5A-AB96-4CB7-BA10-8C71F4AB2552}" type="pres">
      <dgm:prSet presAssocID="{41235529-EA89-452E-87A8-5822294E6A07}" presName="pillars" presStyleCnt="0"/>
      <dgm:spPr/>
    </dgm:pt>
    <dgm:pt modelId="{810B3C2B-7778-4FBB-8B71-6F8AC61491B1}" type="pres">
      <dgm:prSet presAssocID="{41235529-EA89-452E-87A8-5822294E6A07}" presName="pillar1" presStyleLbl="node1" presStyleIdx="0" presStyleCnt="3" custLinFactNeighborX="-602">
        <dgm:presLayoutVars>
          <dgm:bulletEnabled val="1"/>
        </dgm:presLayoutVars>
      </dgm:prSet>
      <dgm:spPr/>
    </dgm:pt>
    <dgm:pt modelId="{4A0DB99A-0F7C-48C4-8784-AB75AA6E8F29}" type="pres">
      <dgm:prSet presAssocID="{15C0682F-A2F9-4FD7-BD3C-3622B1B9AF68}" presName="pillarX" presStyleLbl="node1" presStyleIdx="1" presStyleCnt="3">
        <dgm:presLayoutVars>
          <dgm:bulletEnabled val="1"/>
        </dgm:presLayoutVars>
      </dgm:prSet>
      <dgm:spPr/>
    </dgm:pt>
    <dgm:pt modelId="{DEA11802-4A5A-462E-B37D-7F5818E818C2}" type="pres">
      <dgm:prSet presAssocID="{8880790E-275B-4E79-9E0C-8D98E6FBF799}" presName="pillarX" presStyleLbl="node1" presStyleIdx="2" presStyleCnt="3">
        <dgm:presLayoutVars>
          <dgm:bulletEnabled val="1"/>
        </dgm:presLayoutVars>
      </dgm:prSet>
      <dgm:spPr/>
    </dgm:pt>
    <dgm:pt modelId="{5E813947-DC6C-4088-B534-4E3EF8D905D9}" type="pres">
      <dgm:prSet presAssocID="{41235529-EA89-452E-87A8-5822294E6A07}" presName="base" presStyleLbl="dkBgShp" presStyleIdx="1" presStyleCnt="2"/>
      <dgm:spPr>
        <a:solidFill>
          <a:srgbClr val="1F3C7A"/>
        </a:solidFill>
      </dgm:spPr>
    </dgm:pt>
  </dgm:ptLst>
  <dgm:cxnLst>
    <dgm:cxn modelId="{ADE5FA09-641D-49AB-9999-349FC32FD4B9}" type="presOf" srcId="{6CD791C3-811A-4498-9C80-25DD57921CF1}" destId="{1D68A661-5ED1-4FFE-9D98-C497D2F1DB6F}" srcOrd="0" destOrd="0" presId="urn:microsoft.com/office/officeart/2005/8/layout/hList3"/>
    <dgm:cxn modelId="{285A8D47-F8A8-41FD-BBA9-9EFAF991061A}" srcId="{41235529-EA89-452E-87A8-5822294E6A07}" destId="{15C0682F-A2F9-4FD7-BD3C-3622B1B9AF68}" srcOrd="1" destOrd="0" parTransId="{274B67F2-B558-4A8B-A3C2-4D9EFC81E3C8}" sibTransId="{2EAEB770-3062-4669-AB26-BD86276E66BA}"/>
    <dgm:cxn modelId="{260C4773-780D-41EE-B679-D38F1BA90F55}" srcId="{41235529-EA89-452E-87A8-5822294E6A07}" destId="{AA2A654D-87E3-46B3-A29E-2DD867B9B199}" srcOrd="0" destOrd="0" parTransId="{B04E782E-73C0-47E0-9526-F66A8FEE9213}" sibTransId="{5B6DBDAC-8908-47E7-AAA1-CBDD2E0B452E}"/>
    <dgm:cxn modelId="{F8ACC97D-B6F5-4B00-BC3E-B44EA78ECF01}" srcId="{41235529-EA89-452E-87A8-5822294E6A07}" destId="{8880790E-275B-4E79-9E0C-8D98E6FBF799}" srcOrd="2" destOrd="0" parTransId="{36A22BB0-BC84-4EDA-99B8-D33A7989DAC9}" sibTransId="{D6BDCCFF-2FAE-434D-B4AF-58F5DEAE91BE}"/>
    <dgm:cxn modelId="{AE79968C-52C1-4C63-9AAB-66D041892F13}" type="presOf" srcId="{8880790E-275B-4E79-9E0C-8D98E6FBF799}" destId="{DEA11802-4A5A-462E-B37D-7F5818E818C2}" srcOrd="0" destOrd="0" presId="urn:microsoft.com/office/officeart/2005/8/layout/hList3"/>
    <dgm:cxn modelId="{1D0FBC94-7A70-473F-A159-4E7CB400BFD4}" srcId="{6CD791C3-811A-4498-9C80-25DD57921CF1}" destId="{41235529-EA89-452E-87A8-5822294E6A07}" srcOrd="0" destOrd="0" parTransId="{7B3A0D52-9003-4D28-8AFE-FC5FD464F7E0}" sibTransId="{A158FC50-2E32-4725-BB31-638E00BE30BA}"/>
    <dgm:cxn modelId="{D2034296-0924-406B-B442-5BBB1292BF69}" type="presOf" srcId="{15C0682F-A2F9-4FD7-BD3C-3622B1B9AF68}" destId="{4A0DB99A-0F7C-48C4-8784-AB75AA6E8F29}" srcOrd="0" destOrd="0" presId="urn:microsoft.com/office/officeart/2005/8/layout/hList3"/>
    <dgm:cxn modelId="{442FABA2-6A83-4E87-9FBE-ECE2DE77D6FC}" type="presOf" srcId="{41235529-EA89-452E-87A8-5822294E6A07}" destId="{3A8E24D5-C142-4A4F-A715-A97E334D8FD5}" srcOrd="0" destOrd="0" presId="urn:microsoft.com/office/officeart/2005/8/layout/hList3"/>
    <dgm:cxn modelId="{71447BFF-E11C-4B66-9549-4D2AF6844B51}" type="presOf" srcId="{AA2A654D-87E3-46B3-A29E-2DD867B9B199}" destId="{810B3C2B-7778-4FBB-8B71-6F8AC61491B1}" srcOrd="0" destOrd="0" presId="urn:microsoft.com/office/officeart/2005/8/layout/hList3"/>
    <dgm:cxn modelId="{E7283179-E43E-4C46-A360-4BE3B4EB43A4}" type="presParOf" srcId="{1D68A661-5ED1-4FFE-9D98-C497D2F1DB6F}" destId="{3A8E24D5-C142-4A4F-A715-A97E334D8FD5}" srcOrd="0" destOrd="0" presId="urn:microsoft.com/office/officeart/2005/8/layout/hList3"/>
    <dgm:cxn modelId="{0A60FBD1-6C16-41B5-8852-293419AB1C63}" type="presParOf" srcId="{1D68A661-5ED1-4FFE-9D98-C497D2F1DB6F}" destId="{3681DF5A-AB96-4CB7-BA10-8C71F4AB2552}" srcOrd="1" destOrd="0" presId="urn:microsoft.com/office/officeart/2005/8/layout/hList3"/>
    <dgm:cxn modelId="{905907F8-0990-47CF-9F78-CF5DEED9EC22}" type="presParOf" srcId="{3681DF5A-AB96-4CB7-BA10-8C71F4AB2552}" destId="{810B3C2B-7778-4FBB-8B71-6F8AC61491B1}" srcOrd="0" destOrd="0" presId="urn:microsoft.com/office/officeart/2005/8/layout/hList3"/>
    <dgm:cxn modelId="{B79C1CAF-1AB4-495D-8927-D46E6984BDC2}" type="presParOf" srcId="{3681DF5A-AB96-4CB7-BA10-8C71F4AB2552}" destId="{4A0DB99A-0F7C-48C4-8784-AB75AA6E8F29}" srcOrd="1" destOrd="0" presId="urn:microsoft.com/office/officeart/2005/8/layout/hList3"/>
    <dgm:cxn modelId="{DF080918-B0C2-423E-8E4E-C5D87CF4722D}" type="presParOf" srcId="{3681DF5A-AB96-4CB7-BA10-8C71F4AB2552}" destId="{DEA11802-4A5A-462E-B37D-7F5818E818C2}" srcOrd="2" destOrd="0" presId="urn:microsoft.com/office/officeart/2005/8/layout/hList3"/>
    <dgm:cxn modelId="{B3C09BEB-3BE6-41AE-9C31-FE67FB5DD4B6}" type="presParOf" srcId="{1D68A661-5ED1-4FFE-9D98-C497D2F1DB6F}" destId="{5E813947-DC6C-4088-B534-4E3EF8D905D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32F1C4-CE23-4B17-8F24-BE6AC62B5DD2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75151AD3-56D0-4892-9CC3-0245E0F61F03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Milestone (MS71) – the first VA Call</a:t>
          </a:r>
        </a:p>
      </dgm:t>
    </dgm:pt>
    <dgm:pt modelId="{251E6184-4BAA-4DDB-A10B-FABA4B4EC6AC}" type="parTrans" cxnId="{B3DE65D2-24BB-4268-AA0A-53ADA4D0C0D3}">
      <dgm:prSet/>
      <dgm:spPr/>
      <dgm:t>
        <a:bodyPr/>
        <a:lstStyle/>
        <a:p>
          <a:endParaRPr lang="en-US"/>
        </a:p>
      </dgm:t>
    </dgm:pt>
    <dgm:pt modelId="{8D6B5241-E3C8-447A-AED6-C9C8EC5B134E}" type="sibTrans" cxnId="{B3DE65D2-24BB-4268-AA0A-53ADA4D0C0D3}">
      <dgm:prSet/>
      <dgm:spPr/>
      <dgm:t>
        <a:bodyPr/>
        <a:lstStyle/>
        <a:p>
          <a:endParaRPr lang="en-US"/>
        </a:p>
      </dgm:t>
    </dgm:pt>
    <dgm:pt modelId="{C8B9AACC-6090-4E93-B112-FEF419B2C8C0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D10.1 - Assessment of VA by external board</a:t>
          </a:r>
        </a:p>
      </dgm:t>
    </dgm:pt>
    <dgm:pt modelId="{A7E617ED-9935-4663-8F3F-C5929E3D596D}" type="parTrans" cxnId="{0839064A-C0A4-4793-98C9-AD59CECDA429}">
      <dgm:prSet/>
      <dgm:spPr/>
      <dgm:t>
        <a:bodyPr/>
        <a:lstStyle/>
        <a:p>
          <a:endParaRPr lang="en-US"/>
        </a:p>
      </dgm:t>
    </dgm:pt>
    <dgm:pt modelId="{189DEA9E-C25E-4034-8501-E0959F0E50DA}" type="sibTrans" cxnId="{0839064A-C0A4-4793-98C9-AD59CECDA429}">
      <dgm:prSet/>
      <dgm:spPr/>
      <dgm:t>
        <a:bodyPr/>
        <a:lstStyle/>
        <a:p>
          <a:endParaRPr lang="en-US"/>
        </a:p>
      </dgm:t>
    </dgm:pt>
    <dgm:pt modelId="{DD879645-BB58-407B-A47E-D1FA7C57DE1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Call 1 for VA launched</a:t>
          </a:r>
        </a:p>
      </dgm:t>
    </dgm:pt>
    <dgm:pt modelId="{DF9B7292-02E2-428F-9384-E2F91AD9145A}" type="parTrans" cxnId="{E0E559EE-F745-4296-9764-8F9C3499296E}">
      <dgm:prSet/>
      <dgm:spPr/>
      <dgm:t>
        <a:bodyPr/>
        <a:lstStyle/>
        <a:p>
          <a:endParaRPr lang="en-US"/>
        </a:p>
      </dgm:t>
    </dgm:pt>
    <dgm:pt modelId="{888118AD-0CFE-47C8-B0CF-5D705BEE4271}" type="sibTrans" cxnId="{E0E559EE-F745-4296-9764-8F9C3499296E}">
      <dgm:prSet/>
      <dgm:spPr/>
      <dgm:t>
        <a:bodyPr/>
        <a:lstStyle/>
        <a:p>
          <a:endParaRPr lang="en-US"/>
        </a:p>
      </dgm:t>
    </dgm:pt>
    <dgm:pt modelId="{C923180A-1F5E-4EDF-B1B4-BF296491DA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In addition to the </a:t>
          </a:r>
          <a:r>
            <a:rPr lang="en-US" dirty="0" err="1"/>
            <a:t>Prioritisation</a:t>
          </a:r>
          <a:r>
            <a:rPr lang="en-US" dirty="0"/>
            <a:t> Panel the VA Programme will be assessed by a Panel of external experts</a:t>
          </a:r>
        </a:p>
      </dgm:t>
    </dgm:pt>
    <dgm:pt modelId="{64CF54F0-ABE1-4118-8E0E-503764491476}" type="parTrans" cxnId="{BCE5DB3A-467D-498D-996F-34F511A90A5C}">
      <dgm:prSet/>
      <dgm:spPr/>
      <dgm:t>
        <a:bodyPr/>
        <a:lstStyle/>
        <a:p>
          <a:endParaRPr lang="en-US"/>
        </a:p>
      </dgm:t>
    </dgm:pt>
    <dgm:pt modelId="{EAFD4255-150B-483D-854A-FCFF3E1C3818}" type="sibTrans" cxnId="{BCE5DB3A-467D-498D-996F-34F511A90A5C}">
      <dgm:prSet/>
      <dgm:spPr/>
      <dgm:t>
        <a:bodyPr/>
        <a:lstStyle/>
        <a:p>
          <a:endParaRPr lang="en-US"/>
        </a:p>
      </dgm:t>
    </dgm:pt>
    <dgm:pt modelId="{4395FD42-8A21-40B6-812C-A3F85756378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30</a:t>
          </a:r>
          <a:r>
            <a:rPr lang="en-US" baseline="30000" dirty="0"/>
            <a:t>th</a:t>
          </a:r>
          <a:r>
            <a:rPr lang="en-US" dirty="0"/>
            <a:t> of April – deadline for contacting VA Coordinators (will have better idea of the number of active requests)</a:t>
          </a:r>
        </a:p>
      </dgm:t>
    </dgm:pt>
    <dgm:pt modelId="{B1D27F28-6CA8-4007-9F9D-34EAFA1AA2DC}" type="parTrans" cxnId="{943E3C02-BB82-4FFF-81A7-50C1C2DCE40A}">
      <dgm:prSet/>
      <dgm:spPr/>
      <dgm:t>
        <a:bodyPr/>
        <a:lstStyle/>
        <a:p>
          <a:endParaRPr lang="en-GB"/>
        </a:p>
      </dgm:t>
    </dgm:pt>
    <dgm:pt modelId="{964CB832-94A6-43A7-96CE-DB5390782F80}" type="sibTrans" cxnId="{943E3C02-BB82-4FFF-81A7-50C1C2DCE40A}">
      <dgm:prSet/>
      <dgm:spPr/>
      <dgm:t>
        <a:bodyPr/>
        <a:lstStyle/>
        <a:p>
          <a:endParaRPr lang="en-GB"/>
        </a:p>
      </dgm:t>
    </dgm:pt>
    <dgm:pt modelId="{BC92B647-9A2D-408D-BEDD-58DCFEB6B293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6B653552-6E28-4000-8F75-4721082FC221}" type="parTrans" cxnId="{F05D7C2A-4516-4162-8ECB-BE2CA4BCF1CC}">
      <dgm:prSet/>
      <dgm:spPr/>
      <dgm:t>
        <a:bodyPr/>
        <a:lstStyle/>
        <a:p>
          <a:endParaRPr lang="en-GB"/>
        </a:p>
      </dgm:t>
    </dgm:pt>
    <dgm:pt modelId="{E55483BF-67F5-409D-8551-9F13175C6889}" type="sibTrans" cxnId="{F05D7C2A-4516-4162-8ECB-BE2CA4BCF1CC}">
      <dgm:prSet/>
      <dgm:spPr/>
      <dgm:t>
        <a:bodyPr/>
        <a:lstStyle/>
        <a:p>
          <a:endParaRPr lang="en-GB"/>
        </a:p>
      </dgm:t>
    </dgm:pt>
    <dgm:pt modelId="{B1693731-DC5B-45BA-B99A-F563BB05CD5C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Composition of this board currently being discussed; membership will be decided on in due course and invitations will go out</a:t>
          </a:r>
        </a:p>
      </dgm:t>
    </dgm:pt>
    <dgm:pt modelId="{A420E488-73CB-4B4F-890D-7DFB86EEAD36}" type="parTrans" cxnId="{924B7A08-51FA-405D-B297-0303BD0D50F8}">
      <dgm:prSet/>
      <dgm:spPr/>
      <dgm:t>
        <a:bodyPr/>
        <a:lstStyle/>
        <a:p>
          <a:endParaRPr lang="en-GB"/>
        </a:p>
      </dgm:t>
    </dgm:pt>
    <dgm:pt modelId="{BFC3A774-628B-4E68-9F1E-F48237831354}" type="sibTrans" cxnId="{924B7A08-51FA-405D-B297-0303BD0D50F8}">
      <dgm:prSet/>
      <dgm:spPr/>
      <dgm:t>
        <a:bodyPr/>
        <a:lstStyle/>
        <a:p>
          <a:endParaRPr lang="en-GB"/>
        </a:p>
      </dgm:t>
    </dgm:pt>
    <dgm:pt modelId="{59365255-E344-4934-AFAF-5D657FD4A8CE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VA Coordinators working with requesters to refine proposals</a:t>
          </a:r>
        </a:p>
      </dgm:t>
    </dgm:pt>
    <dgm:pt modelId="{B6ABD2EC-B4BA-450A-88C6-573E6FE0CA4D}" type="parTrans" cxnId="{44FC2A66-D522-4869-924D-0071DFD27E71}">
      <dgm:prSet/>
      <dgm:spPr/>
      <dgm:t>
        <a:bodyPr/>
        <a:lstStyle/>
        <a:p>
          <a:endParaRPr lang="en-GB"/>
        </a:p>
      </dgm:t>
    </dgm:pt>
    <dgm:pt modelId="{BBA42AA3-B924-409A-9F13-C12B333BC24E}" type="sibTrans" cxnId="{44FC2A66-D522-4869-924D-0071DFD27E71}">
      <dgm:prSet/>
      <dgm:spPr/>
      <dgm:t>
        <a:bodyPr/>
        <a:lstStyle/>
        <a:p>
          <a:endParaRPr lang="en-GB"/>
        </a:p>
      </dgm:t>
    </dgm:pt>
    <dgm:pt modelId="{4EBEE5EC-5B56-4405-A74E-4AF5050D9D7B}" type="pres">
      <dgm:prSet presAssocID="{C032F1C4-CE23-4B17-8F24-BE6AC62B5DD2}" presName="Name0" presStyleCnt="0">
        <dgm:presLayoutVars>
          <dgm:dir/>
          <dgm:animLvl val="lvl"/>
          <dgm:resizeHandles val="exact"/>
        </dgm:presLayoutVars>
      </dgm:prSet>
      <dgm:spPr/>
    </dgm:pt>
    <dgm:pt modelId="{EE6E79BA-8072-4385-88A0-B8F2EA467251}" type="pres">
      <dgm:prSet presAssocID="{75151AD3-56D0-4892-9CC3-0245E0F61F03}" presName="composite" presStyleCnt="0"/>
      <dgm:spPr/>
    </dgm:pt>
    <dgm:pt modelId="{E9986381-FE5B-42A1-A41C-9460B790038B}" type="pres">
      <dgm:prSet presAssocID="{75151AD3-56D0-4892-9CC3-0245E0F61F03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44BB09BD-BDD5-4E3C-B65A-A53399257EF2}" type="pres">
      <dgm:prSet presAssocID="{75151AD3-56D0-4892-9CC3-0245E0F61F03}" presName="desTx" presStyleLbl="alignAccFollowNode1" presStyleIdx="0" presStyleCnt="2">
        <dgm:presLayoutVars>
          <dgm:bulletEnabled val="1"/>
        </dgm:presLayoutVars>
      </dgm:prSet>
      <dgm:spPr/>
    </dgm:pt>
    <dgm:pt modelId="{84DFE0E2-C3C4-488E-A3F0-79A00AB5ECC8}" type="pres">
      <dgm:prSet presAssocID="{8D6B5241-E3C8-447A-AED6-C9C8EC5B134E}" presName="space" presStyleCnt="0"/>
      <dgm:spPr/>
    </dgm:pt>
    <dgm:pt modelId="{3036E504-DE84-417F-A8CB-D8631C92188F}" type="pres">
      <dgm:prSet presAssocID="{C8B9AACC-6090-4E93-B112-FEF419B2C8C0}" presName="composite" presStyleCnt="0"/>
      <dgm:spPr/>
    </dgm:pt>
    <dgm:pt modelId="{98388E20-2C05-47FD-956C-2EF6FA4B7646}" type="pres">
      <dgm:prSet presAssocID="{C8B9AACC-6090-4E93-B112-FEF419B2C8C0}" presName="parTx" presStyleLbl="alignNode1" presStyleIdx="1" presStyleCnt="2" custLinFactNeighborX="6718" custLinFactNeighborY="-191">
        <dgm:presLayoutVars>
          <dgm:chMax val="0"/>
          <dgm:chPref val="0"/>
          <dgm:bulletEnabled val="1"/>
        </dgm:presLayoutVars>
      </dgm:prSet>
      <dgm:spPr/>
    </dgm:pt>
    <dgm:pt modelId="{E4750FB8-DA43-45DA-90F4-A9A4D066E48E}" type="pres">
      <dgm:prSet presAssocID="{C8B9AACC-6090-4E93-B112-FEF419B2C8C0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943E3C02-BB82-4FFF-81A7-50C1C2DCE40A}" srcId="{75151AD3-56D0-4892-9CC3-0245E0F61F03}" destId="{4395FD42-8A21-40B6-812C-A3F857563785}" srcOrd="2" destOrd="0" parTransId="{B1D27F28-6CA8-4007-9F9D-34EAFA1AA2DC}" sibTransId="{964CB832-94A6-43A7-96CE-DB5390782F80}"/>
    <dgm:cxn modelId="{924B7A08-51FA-405D-B297-0303BD0D50F8}" srcId="{C8B9AACC-6090-4E93-B112-FEF419B2C8C0}" destId="{B1693731-DC5B-45BA-B99A-F563BB05CD5C}" srcOrd="1" destOrd="0" parTransId="{A420E488-73CB-4B4F-890D-7DFB86EEAD36}" sibTransId="{BFC3A774-628B-4E68-9F1E-F48237831354}"/>
    <dgm:cxn modelId="{F05D7C2A-4516-4162-8ECB-BE2CA4BCF1CC}" srcId="{75151AD3-56D0-4892-9CC3-0245E0F61F03}" destId="{BC92B647-9A2D-408D-BEDD-58DCFEB6B293}" srcOrd="3" destOrd="0" parTransId="{6B653552-6E28-4000-8F75-4721082FC221}" sibTransId="{E55483BF-67F5-409D-8551-9F13175C6889}"/>
    <dgm:cxn modelId="{83D8152C-2985-434B-AE46-C9C10C4C0653}" type="presOf" srcId="{75151AD3-56D0-4892-9CC3-0245E0F61F03}" destId="{E9986381-FE5B-42A1-A41C-9460B790038B}" srcOrd="0" destOrd="0" presId="urn:microsoft.com/office/officeart/2005/8/layout/hList1"/>
    <dgm:cxn modelId="{BCE5DB3A-467D-498D-996F-34F511A90A5C}" srcId="{C8B9AACC-6090-4E93-B112-FEF419B2C8C0}" destId="{C923180A-1F5E-4EDF-B1B4-BF296491DA39}" srcOrd="0" destOrd="0" parTransId="{64CF54F0-ABE1-4118-8E0E-503764491476}" sibTransId="{EAFD4255-150B-483D-854A-FCFF3E1C3818}"/>
    <dgm:cxn modelId="{B697A65F-1517-4A6C-A5CF-B4FE1AE78713}" type="presOf" srcId="{59365255-E344-4934-AFAF-5D657FD4A8CE}" destId="{44BB09BD-BDD5-4E3C-B65A-A53399257EF2}" srcOrd="0" destOrd="1" presId="urn:microsoft.com/office/officeart/2005/8/layout/hList1"/>
    <dgm:cxn modelId="{44FC2A66-D522-4869-924D-0071DFD27E71}" srcId="{75151AD3-56D0-4892-9CC3-0245E0F61F03}" destId="{59365255-E344-4934-AFAF-5D657FD4A8CE}" srcOrd="1" destOrd="0" parTransId="{B6ABD2EC-B4BA-450A-88C6-573E6FE0CA4D}" sibTransId="{BBA42AA3-B924-409A-9F13-C12B333BC24E}"/>
    <dgm:cxn modelId="{0839064A-C0A4-4793-98C9-AD59CECDA429}" srcId="{C032F1C4-CE23-4B17-8F24-BE6AC62B5DD2}" destId="{C8B9AACC-6090-4E93-B112-FEF419B2C8C0}" srcOrd="1" destOrd="0" parTransId="{A7E617ED-9935-4663-8F3F-C5929E3D596D}" sibTransId="{189DEA9E-C25E-4034-8501-E0959F0E50DA}"/>
    <dgm:cxn modelId="{BFD53F7C-D601-4DC9-9FFF-FD943A25C630}" type="presOf" srcId="{C032F1C4-CE23-4B17-8F24-BE6AC62B5DD2}" destId="{4EBEE5EC-5B56-4405-A74E-4AF5050D9D7B}" srcOrd="0" destOrd="0" presId="urn:microsoft.com/office/officeart/2005/8/layout/hList1"/>
    <dgm:cxn modelId="{C7E1608E-BC17-4009-BF78-AB4E0D123A78}" type="presOf" srcId="{4395FD42-8A21-40B6-812C-A3F857563785}" destId="{44BB09BD-BDD5-4E3C-B65A-A53399257EF2}" srcOrd="0" destOrd="2" presId="urn:microsoft.com/office/officeart/2005/8/layout/hList1"/>
    <dgm:cxn modelId="{2C4D2DBD-0457-4539-90E4-08F6A30374DC}" type="presOf" srcId="{B1693731-DC5B-45BA-B99A-F563BB05CD5C}" destId="{E4750FB8-DA43-45DA-90F4-A9A4D066E48E}" srcOrd="0" destOrd="1" presId="urn:microsoft.com/office/officeart/2005/8/layout/hList1"/>
    <dgm:cxn modelId="{D78057CB-4FD7-4494-9097-4293299BCC0D}" type="presOf" srcId="{BC92B647-9A2D-408D-BEDD-58DCFEB6B293}" destId="{44BB09BD-BDD5-4E3C-B65A-A53399257EF2}" srcOrd="0" destOrd="3" presId="urn:microsoft.com/office/officeart/2005/8/layout/hList1"/>
    <dgm:cxn modelId="{0A796CCE-6CC0-433B-A771-BAD2988CACE1}" type="presOf" srcId="{C8B9AACC-6090-4E93-B112-FEF419B2C8C0}" destId="{98388E20-2C05-47FD-956C-2EF6FA4B7646}" srcOrd="0" destOrd="0" presId="urn:microsoft.com/office/officeart/2005/8/layout/hList1"/>
    <dgm:cxn modelId="{B3DE65D2-24BB-4268-AA0A-53ADA4D0C0D3}" srcId="{C032F1C4-CE23-4B17-8F24-BE6AC62B5DD2}" destId="{75151AD3-56D0-4892-9CC3-0245E0F61F03}" srcOrd="0" destOrd="0" parTransId="{251E6184-4BAA-4DDB-A10B-FABA4B4EC6AC}" sibTransId="{8D6B5241-E3C8-447A-AED6-C9C8EC5B134E}"/>
    <dgm:cxn modelId="{D686CDD6-B428-4C58-BBAE-E741B5AD02AA}" type="presOf" srcId="{DD879645-BB58-407B-A47E-D1FA7C57DE19}" destId="{44BB09BD-BDD5-4E3C-B65A-A53399257EF2}" srcOrd="0" destOrd="0" presId="urn:microsoft.com/office/officeart/2005/8/layout/hList1"/>
    <dgm:cxn modelId="{E0E559EE-F745-4296-9764-8F9C3499296E}" srcId="{75151AD3-56D0-4892-9CC3-0245E0F61F03}" destId="{DD879645-BB58-407B-A47E-D1FA7C57DE19}" srcOrd="0" destOrd="0" parTransId="{DF9B7292-02E2-428F-9384-E2F91AD9145A}" sibTransId="{888118AD-0CFE-47C8-B0CF-5D705BEE4271}"/>
    <dgm:cxn modelId="{108088FA-3EEE-461F-AFC4-607D886E3BB0}" type="presOf" srcId="{C923180A-1F5E-4EDF-B1B4-BF296491DA39}" destId="{E4750FB8-DA43-45DA-90F4-A9A4D066E48E}" srcOrd="0" destOrd="0" presId="urn:microsoft.com/office/officeart/2005/8/layout/hList1"/>
    <dgm:cxn modelId="{5608C944-4DB7-463B-A7B8-82952E301B02}" type="presParOf" srcId="{4EBEE5EC-5B56-4405-A74E-4AF5050D9D7B}" destId="{EE6E79BA-8072-4385-88A0-B8F2EA467251}" srcOrd="0" destOrd="0" presId="urn:microsoft.com/office/officeart/2005/8/layout/hList1"/>
    <dgm:cxn modelId="{AD17B5B7-035C-4A6D-91B3-24CB5B3AB528}" type="presParOf" srcId="{EE6E79BA-8072-4385-88A0-B8F2EA467251}" destId="{E9986381-FE5B-42A1-A41C-9460B790038B}" srcOrd="0" destOrd="0" presId="urn:microsoft.com/office/officeart/2005/8/layout/hList1"/>
    <dgm:cxn modelId="{F36DC5B1-B329-4D61-BF0C-26D27337394D}" type="presParOf" srcId="{EE6E79BA-8072-4385-88A0-B8F2EA467251}" destId="{44BB09BD-BDD5-4E3C-B65A-A53399257EF2}" srcOrd="1" destOrd="0" presId="urn:microsoft.com/office/officeart/2005/8/layout/hList1"/>
    <dgm:cxn modelId="{6F9E835C-1DE6-4F94-9DF1-521A80F3BEE7}" type="presParOf" srcId="{4EBEE5EC-5B56-4405-A74E-4AF5050D9D7B}" destId="{84DFE0E2-C3C4-488E-A3F0-79A00AB5ECC8}" srcOrd="1" destOrd="0" presId="urn:microsoft.com/office/officeart/2005/8/layout/hList1"/>
    <dgm:cxn modelId="{C588495D-CDD8-4144-A35B-CA1A663B286C}" type="presParOf" srcId="{4EBEE5EC-5B56-4405-A74E-4AF5050D9D7B}" destId="{3036E504-DE84-417F-A8CB-D8631C92188F}" srcOrd="2" destOrd="0" presId="urn:microsoft.com/office/officeart/2005/8/layout/hList1"/>
    <dgm:cxn modelId="{A6D71FB6-E45C-4A09-A736-2DB8E0AC9513}" type="presParOf" srcId="{3036E504-DE84-417F-A8CB-D8631C92188F}" destId="{98388E20-2C05-47FD-956C-2EF6FA4B7646}" srcOrd="0" destOrd="0" presId="urn:microsoft.com/office/officeart/2005/8/layout/hList1"/>
    <dgm:cxn modelId="{124C645A-BE12-4DD7-A5ED-20C46876B0C4}" type="presParOf" srcId="{3036E504-DE84-417F-A8CB-D8631C92188F}" destId="{E4750FB8-DA43-45DA-90F4-A9A4D066E48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8E24D5-C142-4A4F-A715-A97E334D8FD5}">
      <dsp:nvSpPr>
        <dsp:cNvPr id="0" name=""/>
        <dsp:cNvSpPr/>
      </dsp:nvSpPr>
      <dsp:spPr>
        <a:xfrm>
          <a:off x="0" y="0"/>
          <a:ext cx="11322873" cy="1322920"/>
        </a:xfrm>
        <a:prstGeom prst="rect">
          <a:avLst/>
        </a:prstGeom>
        <a:solidFill>
          <a:srgbClr val="1F3C7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VA (WP10) will be covered by a single work package, offering user-driven Collections on Demand services to specimens at 19 collection-holding beneficiaries. </a:t>
          </a:r>
        </a:p>
      </dsp:txBody>
      <dsp:txXfrm>
        <a:off x="0" y="0"/>
        <a:ext cx="11322873" cy="1322920"/>
      </dsp:txXfrm>
    </dsp:sp>
    <dsp:sp modelId="{810B3C2B-7778-4FBB-8B71-6F8AC61491B1}">
      <dsp:nvSpPr>
        <dsp:cNvPr id="0" name=""/>
        <dsp:cNvSpPr/>
      </dsp:nvSpPr>
      <dsp:spPr>
        <a:xfrm>
          <a:off x="0" y="1322920"/>
          <a:ext cx="3770605" cy="2778133"/>
        </a:xfrm>
        <a:prstGeom prst="rect">
          <a:avLst/>
        </a:prstGeom>
        <a:solidFill>
          <a:srgbClr val="F6F8F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solidFill>
                <a:schemeClr val="bg1"/>
              </a:solidFill>
            </a:rPr>
            <a:t>VA will enable Users to identify priority specimens and/or collections for digitisation with data deposited and annotated in internationally recognised repositories operating FAIR practices</a:t>
          </a:r>
        </a:p>
      </dsp:txBody>
      <dsp:txXfrm>
        <a:off x="0" y="1322920"/>
        <a:ext cx="3770605" cy="2778133"/>
      </dsp:txXfrm>
    </dsp:sp>
    <dsp:sp modelId="{4A0DB99A-0F7C-48C4-8784-AB75AA6E8F29}">
      <dsp:nvSpPr>
        <dsp:cNvPr id="0" name=""/>
        <dsp:cNvSpPr/>
      </dsp:nvSpPr>
      <dsp:spPr>
        <a:xfrm>
          <a:off x="3776133" y="1322920"/>
          <a:ext cx="3770605" cy="2778133"/>
        </a:xfrm>
        <a:prstGeom prst="rect">
          <a:avLst/>
        </a:prstGeom>
        <a:solidFill>
          <a:srgbClr val="F6F8F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solidFill>
                <a:schemeClr val="bg1"/>
              </a:solidFill>
            </a:rPr>
            <a:t>DoD requests will be submitted by users to host institutions to agree feasibility of digitisation Spring 2020</a:t>
          </a:r>
        </a:p>
      </dsp:txBody>
      <dsp:txXfrm>
        <a:off x="3776133" y="1322920"/>
        <a:ext cx="3770605" cy="2778133"/>
      </dsp:txXfrm>
    </dsp:sp>
    <dsp:sp modelId="{DEA11802-4A5A-462E-B37D-7F5818E818C2}">
      <dsp:nvSpPr>
        <dsp:cNvPr id="0" name=""/>
        <dsp:cNvSpPr/>
      </dsp:nvSpPr>
      <dsp:spPr>
        <a:xfrm>
          <a:off x="7546739" y="1322920"/>
          <a:ext cx="3770605" cy="2778133"/>
        </a:xfrm>
        <a:prstGeom prst="rect">
          <a:avLst/>
        </a:prstGeom>
        <a:solidFill>
          <a:srgbClr val="F6F8F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solidFill>
                <a:schemeClr val="bg1"/>
              </a:solidFill>
            </a:rPr>
            <a:t>Requests will be prioritised by an external panel. Data will be delivered through openly accessible public data portals, and tracked to demonstrate impact (registered in </a:t>
          </a:r>
          <a:r>
            <a:rPr lang="en-GB" sz="2400" kern="1200" dirty="0" err="1">
              <a:solidFill>
                <a:schemeClr val="bg1"/>
              </a:solidFill>
            </a:rPr>
            <a:t>ELViS</a:t>
          </a:r>
          <a:r>
            <a:rPr lang="en-GB" sz="2400" kern="1200" dirty="0">
              <a:solidFill>
                <a:schemeClr val="bg1"/>
              </a:solidFill>
            </a:rPr>
            <a:t>, JRA1)</a:t>
          </a:r>
        </a:p>
      </dsp:txBody>
      <dsp:txXfrm>
        <a:off x="7546739" y="1322920"/>
        <a:ext cx="3770605" cy="2778133"/>
      </dsp:txXfrm>
    </dsp:sp>
    <dsp:sp modelId="{5E813947-DC6C-4088-B534-4E3EF8D905D9}">
      <dsp:nvSpPr>
        <dsp:cNvPr id="0" name=""/>
        <dsp:cNvSpPr/>
      </dsp:nvSpPr>
      <dsp:spPr>
        <a:xfrm>
          <a:off x="0" y="4101053"/>
          <a:ext cx="11322873" cy="308681"/>
        </a:xfrm>
        <a:prstGeom prst="rect">
          <a:avLst/>
        </a:prstGeom>
        <a:solidFill>
          <a:srgbClr val="1F3C7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8E24D5-C142-4A4F-A715-A97E334D8FD5}">
      <dsp:nvSpPr>
        <dsp:cNvPr id="0" name=""/>
        <dsp:cNvSpPr/>
      </dsp:nvSpPr>
      <dsp:spPr>
        <a:xfrm>
          <a:off x="0" y="0"/>
          <a:ext cx="11322873" cy="1322920"/>
        </a:xfrm>
        <a:prstGeom prst="rect">
          <a:avLst/>
        </a:prstGeom>
        <a:solidFill>
          <a:srgbClr val="1F3C7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Trial of digitisation-on-demand for NH collections</a:t>
          </a:r>
        </a:p>
      </dsp:txBody>
      <dsp:txXfrm>
        <a:off x="0" y="0"/>
        <a:ext cx="11322873" cy="1322920"/>
      </dsp:txXfrm>
    </dsp:sp>
    <dsp:sp modelId="{810B3C2B-7778-4FBB-8B71-6F8AC61491B1}">
      <dsp:nvSpPr>
        <dsp:cNvPr id="0" name=""/>
        <dsp:cNvSpPr/>
      </dsp:nvSpPr>
      <dsp:spPr>
        <a:xfrm>
          <a:off x="0" y="1322920"/>
          <a:ext cx="3770605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>
              <a:solidFill>
                <a:schemeClr val="tx1"/>
              </a:solidFill>
            </a:rPr>
            <a:t>Ideas Call - November 2019</a:t>
          </a:r>
        </a:p>
      </dsp:txBody>
      <dsp:txXfrm>
        <a:off x="0" y="1322920"/>
        <a:ext cx="3770605" cy="2778133"/>
      </dsp:txXfrm>
    </dsp:sp>
    <dsp:sp modelId="{4A0DB99A-0F7C-48C4-8784-AB75AA6E8F29}">
      <dsp:nvSpPr>
        <dsp:cNvPr id="0" name=""/>
        <dsp:cNvSpPr/>
      </dsp:nvSpPr>
      <dsp:spPr>
        <a:xfrm>
          <a:off x="3776133" y="1322920"/>
          <a:ext cx="3770605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>
              <a:solidFill>
                <a:schemeClr val="tx1"/>
              </a:solidFill>
            </a:rPr>
            <a:t>First Call – Spring 2020</a:t>
          </a:r>
        </a:p>
      </dsp:txBody>
      <dsp:txXfrm>
        <a:off x="3776133" y="1322920"/>
        <a:ext cx="3770605" cy="2778133"/>
      </dsp:txXfrm>
    </dsp:sp>
    <dsp:sp modelId="{DEA11802-4A5A-462E-B37D-7F5818E818C2}">
      <dsp:nvSpPr>
        <dsp:cNvPr id="0" name=""/>
        <dsp:cNvSpPr/>
      </dsp:nvSpPr>
      <dsp:spPr>
        <a:xfrm>
          <a:off x="7546739" y="1322920"/>
          <a:ext cx="3770605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>
              <a:solidFill>
                <a:schemeClr val="tx1"/>
              </a:solidFill>
            </a:rPr>
            <a:t>Second Call – Spring 2021</a:t>
          </a:r>
        </a:p>
      </dsp:txBody>
      <dsp:txXfrm>
        <a:off x="7546739" y="1322920"/>
        <a:ext cx="3770605" cy="2778133"/>
      </dsp:txXfrm>
    </dsp:sp>
    <dsp:sp modelId="{5E813947-DC6C-4088-B534-4E3EF8D905D9}">
      <dsp:nvSpPr>
        <dsp:cNvPr id="0" name=""/>
        <dsp:cNvSpPr/>
      </dsp:nvSpPr>
      <dsp:spPr>
        <a:xfrm>
          <a:off x="0" y="4101053"/>
          <a:ext cx="11322873" cy="308681"/>
        </a:xfrm>
        <a:prstGeom prst="rect">
          <a:avLst/>
        </a:prstGeom>
        <a:solidFill>
          <a:srgbClr val="1F3C7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986381-FE5B-42A1-A41C-9460B790038B}">
      <dsp:nvSpPr>
        <dsp:cNvPr id="0" name=""/>
        <dsp:cNvSpPr/>
      </dsp:nvSpPr>
      <dsp:spPr>
        <a:xfrm>
          <a:off x="55" y="136054"/>
          <a:ext cx="5293196" cy="938324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Milestone (MS71) – the first VA Call</a:t>
          </a:r>
        </a:p>
      </dsp:txBody>
      <dsp:txXfrm>
        <a:off x="55" y="136054"/>
        <a:ext cx="5293196" cy="938324"/>
      </dsp:txXfrm>
    </dsp:sp>
    <dsp:sp modelId="{44BB09BD-BDD5-4E3C-B65A-A53399257EF2}">
      <dsp:nvSpPr>
        <dsp:cNvPr id="0" name=""/>
        <dsp:cNvSpPr/>
      </dsp:nvSpPr>
      <dsp:spPr>
        <a:xfrm>
          <a:off x="55" y="1074379"/>
          <a:ext cx="5293196" cy="3362625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Call 1 for VA launched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VA Coordinators working with requesters to refine proposals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30</a:t>
          </a:r>
          <a:r>
            <a:rPr lang="en-US" sz="2500" kern="1200" baseline="30000" dirty="0"/>
            <a:t>th</a:t>
          </a:r>
          <a:r>
            <a:rPr lang="en-US" sz="2500" kern="1200" dirty="0"/>
            <a:t> of April – deadline for contacting VA Coordinators (will have better idea of the number of active requests)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500" kern="1200" dirty="0"/>
        </a:p>
      </dsp:txBody>
      <dsp:txXfrm>
        <a:off x="55" y="1074379"/>
        <a:ext cx="5293196" cy="3362625"/>
      </dsp:txXfrm>
    </dsp:sp>
    <dsp:sp modelId="{98388E20-2C05-47FD-956C-2EF6FA4B7646}">
      <dsp:nvSpPr>
        <dsp:cNvPr id="0" name=""/>
        <dsp:cNvSpPr/>
      </dsp:nvSpPr>
      <dsp:spPr>
        <a:xfrm>
          <a:off x="6034355" y="134262"/>
          <a:ext cx="5293196" cy="938324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D10.1 - Assessment of VA by external board</a:t>
          </a:r>
        </a:p>
      </dsp:txBody>
      <dsp:txXfrm>
        <a:off x="6034355" y="134262"/>
        <a:ext cx="5293196" cy="938324"/>
      </dsp:txXfrm>
    </dsp:sp>
    <dsp:sp modelId="{E4750FB8-DA43-45DA-90F4-A9A4D066E48E}">
      <dsp:nvSpPr>
        <dsp:cNvPr id="0" name=""/>
        <dsp:cNvSpPr/>
      </dsp:nvSpPr>
      <dsp:spPr>
        <a:xfrm>
          <a:off x="6034299" y="1074379"/>
          <a:ext cx="5293196" cy="3362625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In addition to the </a:t>
          </a:r>
          <a:r>
            <a:rPr lang="en-US" sz="2500" kern="1200" dirty="0" err="1"/>
            <a:t>Prioritisation</a:t>
          </a:r>
          <a:r>
            <a:rPr lang="en-US" sz="2500" kern="1200" dirty="0"/>
            <a:t> Panel the VA Programme will be assessed by a Panel of external experts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Composition of this board currently being discussed; membership will be decided on in due course and invitations will go out</a:t>
          </a:r>
        </a:p>
      </dsp:txBody>
      <dsp:txXfrm>
        <a:off x="6034299" y="1074379"/>
        <a:ext cx="5293196" cy="33626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4/29/2020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1pPr>
    <a:lvl2pPr marL="457109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2pPr>
    <a:lvl3pPr marL="914217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3pPr>
    <a:lvl4pPr marL="1371326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4pPr>
    <a:lvl5pPr marL="1828434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5pPr>
    <a:lvl6pPr marL="2285543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52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0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69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970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410496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208262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87842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0266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789" y="4369812"/>
            <a:ext cx="2165068" cy="1719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789" y="1814933"/>
            <a:ext cx="2165068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27" y="4371400"/>
            <a:ext cx="2162952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27" y="1821285"/>
            <a:ext cx="2162952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 txBox="1">
            <a:spLocks/>
          </p:cNvSpPr>
          <p:nvPr userDrawn="1"/>
        </p:nvSpPr>
        <p:spPr>
          <a:xfrm>
            <a:off x="842324" y="389028"/>
            <a:ext cx="3350248" cy="231829"/>
          </a:xfrm>
          <a:prstGeom prst="rect">
            <a:avLst/>
          </a:prstGeom>
        </p:spPr>
        <p:txBody>
          <a:bodyPr lIns="108855" tIns="54428" rIns="108855" bIns="54428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lang="en-US" sz="1100" b="0" i="0" kern="1200" baseline="0" dirty="0">
                <a:solidFill>
                  <a:srgbClr val="005273"/>
                </a:solidFill>
                <a:effectLst/>
                <a:latin typeface="Vaud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defRPr/>
            </a:pPr>
            <a:r>
              <a:rPr lang="en-GB" sz="900">
                <a:solidFill>
                  <a:srgbClr val="52626F"/>
                </a:solidFill>
              </a:rPr>
              <a:t>POWERPOINT PROPOSAL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42620" y="621312"/>
            <a:ext cx="10272963" cy="450091"/>
          </a:xfrm>
          <a:prstGeom prst="rect">
            <a:avLst/>
          </a:prstGeom>
        </p:spPr>
        <p:txBody>
          <a:bodyPr anchor="b"/>
          <a:lstStyle>
            <a:lvl1pPr algn="l" defTabSz="10885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900" b="1" kern="1500" spc="0" baseline="0" dirty="0">
                <a:solidFill>
                  <a:srgbClr val="52626F"/>
                </a:solidFill>
                <a:latin typeface="Vaud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C0EF53DA-9BF6-4547-AA13-540521F0CB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7451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1" y="2130928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A57EC-29CD-E846-AC74-92650F31D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38E13-1482-5B40-BA4D-E5EAF1030C3A}" type="datetimeFigureOut">
              <a:rPr lang="en-GB" altLang="en-US"/>
              <a:pPr>
                <a:defRPr/>
              </a:pPr>
              <a:t>29/04/2020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6A014-FB05-6A44-BC59-A70456482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8E587-40EF-3847-928A-A23E245AA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8FA30-41E1-A341-A409-D02A2A458F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7438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32061-439E-AF44-AC62-7450D614A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E0F4A-48BB-0049-B2D6-00CC4D5B3877}" type="datetimeFigureOut">
              <a:rPr lang="en-GB" altLang="en-US"/>
              <a:pPr>
                <a:defRPr/>
              </a:pPr>
              <a:t>29/04/2020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37524-E564-F14A-B643-A585ECA3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CDD68C-B964-284F-9BCB-138870C94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E7279-D79A-FD46-B0AF-BAC8F2D4226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32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59" y="4407930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59" y="2907396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168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883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50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667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084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17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334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60052-FB7D-2547-9095-1393BAD1A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6E263-C5C9-6F4B-AD10-CEE0C50894FC}" type="datetimeFigureOut">
              <a:rPr lang="en-GB" altLang="en-US"/>
              <a:pPr>
                <a:defRPr/>
              </a:pPr>
              <a:t>29/04/2020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11630-3651-8842-BA03-A8A11E2E6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77E80-B7BA-484B-956A-E8F57249D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E7BFF-8A00-724D-87C1-9C5A8737EA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88054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1" y="1600577"/>
            <a:ext cx="5384099" cy="452701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3" y="1600577"/>
            <a:ext cx="5384099" cy="452701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8A4757B-30F6-AF45-B9D3-D5D302F6B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19027-57CC-E54C-BF2A-8ECD6F562AA0}" type="datetimeFigureOut">
              <a:rPr lang="en-GB" altLang="en-US"/>
              <a:pPr>
                <a:defRPr/>
              </a:pPr>
              <a:t>29/04/2020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C18926B-D606-E740-B3D6-DBED4B6E1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74B6AB2-8573-0C4D-9FB6-C22260E98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80647-D305-7B46-B32B-1C4EBDDEFB4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35613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68" indent="0">
              <a:buNone/>
              <a:defRPr sz="2400" b="1"/>
            </a:lvl2pPr>
            <a:lvl3pPr marL="1088336" indent="0">
              <a:buNone/>
              <a:defRPr sz="2200" b="1"/>
            </a:lvl3pPr>
            <a:lvl4pPr marL="1632502" indent="0">
              <a:buNone/>
              <a:defRPr sz="1900" b="1"/>
            </a:lvl4pPr>
            <a:lvl5pPr marL="2176673" indent="0">
              <a:buNone/>
              <a:defRPr sz="1900" b="1"/>
            </a:lvl5pPr>
            <a:lvl6pPr marL="2720843" indent="0">
              <a:buNone/>
              <a:defRPr sz="1900" b="1"/>
            </a:lvl6pPr>
            <a:lvl7pPr marL="3265007" indent="0">
              <a:buNone/>
              <a:defRPr sz="1900" b="1"/>
            </a:lvl7pPr>
            <a:lvl8pPr marL="3809174" indent="0">
              <a:buNone/>
              <a:defRPr sz="1900" b="1"/>
            </a:lvl8pPr>
            <a:lvl9pPr marL="4353341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8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68" indent="0">
              <a:buNone/>
              <a:defRPr sz="2400" b="1"/>
            </a:lvl2pPr>
            <a:lvl3pPr marL="1088336" indent="0">
              <a:buNone/>
              <a:defRPr sz="2200" b="1"/>
            </a:lvl3pPr>
            <a:lvl4pPr marL="1632502" indent="0">
              <a:buNone/>
              <a:defRPr sz="1900" b="1"/>
            </a:lvl4pPr>
            <a:lvl5pPr marL="2176673" indent="0">
              <a:buNone/>
              <a:defRPr sz="1900" b="1"/>
            </a:lvl5pPr>
            <a:lvl6pPr marL="2720843" indent="0">
              <a:buNone/>
              <a:defRPr sz="1900" b="1"/>
            </a:lvl6pPr>
            <a:lvl7pPr marL="3265007" indent="0">
              <a:buNone/>
              <a:defRPr sz="1900" b="1"/>
            </a:lvl7pPr>
            <a:lvl8pPr marL="3809174" indent="0">
              <a:buNone/>
              <a:defRPr sz="1900" b="1"/>
            </a:lvl8pPr>
            <a:lvl9pPr marL="4353341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8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AEB66B0-BF9A-9B44-82AB-D7CDB876D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54F40-2F2E-6645-92EB-34BC82CA463D}" type="datetimeFigureOut">
              <a:rPr lang="en-GB" altLang="en-US"/>
              <a:pPr>
                <a:defRPr/>
              </a:pPr>
              <a:t>29/04/2020</a:t>
            </a:fld>
            <a:endParaRPr lang="en-GB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A19B12E-04AA-D048-9E4B-BE290F66E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68F6C61-7661-834F-8C0E-D8A7B04A1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C6DDF-12B9-CD49-881D-76C850C4109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89340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D280856-46AA-8240-8EE8-BA42F450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87A06-733C-E64C-BC58-BF9EAF8AB995}" type="datetimeFigureOut">
              <a:rPr lang="en-GB" altLang="en-US"/>
              <a:pPr>
                <a:defRPr/>
              </a:pPr>
              <a:t>29/04/2020</a:t>
            </a:fld>
            <a:endParaRPr lang="en-GB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68275BB-897C-754C-9F1C-395F26AFF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F9C8E03-98C2-1B40-987C-26A17F3A8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295AD-9E20-CF47-8BEF-DA9CE8F1B75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41866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669184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660383D-0B5A-F34A-9CF3-15BDED2D4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D6AD6-E2B6-E848-8A68-2EB71931162E}" type="datetimeFigureOut">
              <a:rPr lang="en-GB" altLang="en-US"/>
              <a:pPr>
                <a:defRPr/>
              </a:pPr>
              <a:t>29/04/2020</a:t>
            </a:fld>
            <a:endParaRPr lang="en-GB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524FC42-4390-C643-A8BD-9CA44EC0A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6C34523-DFCB-E84B-AAA5-C8C0C99FB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9947F-7070-7A48-A7E0-1C3F8D50CC2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108494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23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6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168" indent="0">
              <a:buNone/>
              <a:defRPr sz="1500"/>
            </a:lvl2pPr>
            <a:lvl3pPr marL="1088336" indent="0">
              <a:buNone/>
              <a:defRPr sz="1200"/>
            </a:lvl3pPr>
            <a:lvl4pPr marL="1632502" indent="0">
              <a:buNone/>
              <a:defRPr sz="1100"/>
            </a:lvl4pPr>
            <a:lvl5pPr marL="2176673" indent="0">
              <a:buNone/>
              <a:defRPr sz="1100"/>
            </a:lvl5pPr>
            <a:lvl6pPr marL="2720843" indent="0">
              <a:buNone/>
              <a:defRPr sz="1100"/>
            </a:lvl6pPr>
            <a:lvl7pPr marL="3265007" indent="0">
              <a:buNone/>
              <a:defRPr sz="1100"/>
            </a:lvl7pPr>
            <a:lvl8pPr marL="3809174" indent="0">
              <a:buNone/>
              <a:defRPr sz="1100"/>
            </a:lvl8pPr>
            <a:lvl9pPr marL="4353341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955E06-8BCF-9343-BA7D-680EBBAC3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4A3AC-22DF-7F48-B789-B659A457DFCD}" type="datetimeFigureOut">
              <a:rPr lang="en-GB" altLang="en-US"/>
              <a:pPr>
                <a:defRPr/>
              </a:pPr>
              <a:t>29/04/2020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75BEAD0-A058-5642-A8FD-7E0230C45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6E402D7-7EBB-1541-B8C5-976F80040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20026-B37D-2347-ACE9-B8AE8DA32A9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440432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 rtlCol="0">
            <a:normAutofit/>
          </a:bodyPr>
          <a:lstStyle>
            <a:lvl1pPr marL="0" indent="0">
              <a:buNone/>
              <a:defRPr sz="3800"/>
            </a:lvl1pPr>
            <a:lvl2pPr marL="544168" indent="0">
              <a:buNone/>
              <a:defRPr sz="3400"/>
            </a:lvl2pPr>
            <a:lvl3pPr marL="1088336" indent="0">
              <a:buNone/>
              <a:defRPr sz="2900"/>
            </a:lvl3pPr>
            <a:lvl4pPr marL="1632502" indent="0">
              <a:buNone/>
              <a:defRPr sz="2400"/>
            </a:lvl4pPr>
            <a:lvl5pPr marL="2176673" indent="0">
              <a:buNone/>
              <a:defRPr sz="2400"/>
            </a:lvl5pPr>
            <a:lvl6pPr marL="2720843" indent="0">
              <a:buNone/>
              <a:defRPr sz="2400"/>
            </a:lvl6pPr>
            <a:lvl7pPr marL="3265007" indent="0">
              <a:buNone/>
              <a:defRPr sz="2400"/>
            </a:lvl7pPr>
            <a:lvl8pPr marL="3809174" indent="0">
              <a:buNone/>
              <a:defRPr sz="2400"/>
            </a:lvl8pPr>
            <a:lvl9pPr marL="4353341" indent="0">
              <a:buNone/>
              <a:defRPr sz="24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168" indent="0">
              <a:buNone/>
              <a:defRPr sz="1500"/>
            </a:lvl2pPr>
            <a:lvl3pPr marL="1088336" indent="0">
              <a:buNone/>
              <a:defRPr sz="1200"/>
            </a:lvl3pPr>
            <a:lvl4pPr marL="1632502" indent="0">
              <a:buNone/>
              <a:defRPr sz="1100"/>
            </a:lvl4pPr>
            <a:lvl5pPr marL="2176673" indent="0">
              <a:buNone/>
              <a:defRPr sz="1100"/>
            </a:lvl5pPr>
            <a:lvl6pPr marL="2720843" indent="0">
              <a:buNone/>
              <a:defRPr sz="1100"/>
            </a:lvl6pPr>
            <a:lvl7pPr marL="3265007" indent="0">
              <a:buNone/>
              <a:defRPr sz="1100"/>
            </a:lvl7pPr>
            <a:lvl8pPr marL="3809174" indent="0">
              <a:buNone/>
              <a:defRPr sz="1100"/>
            </a:lvl8pPr>
            <a:lvl9pPr marL="4353341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7154F8E-55FE-814C-96ED-553C5B2B2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9CE66-A384-C946-8A46-A08DCF9F8DB3}" type="datetimeFigureOut">
              <a:rPr lang="en-GB" altLang="en-US"/>
              <a:pPr>
                <a:defRPr/>
              </a:pPr>
              <a:t>29/04/2020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FBA130E-C358-3942-9250-0788025BE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F83624D-C218-744F-8AA6-D15BD92FA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99376-6D67-464A-9413-4B00344242E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798603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D78C6-4DF5-A74C-8144-D0A8906A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9DD6B-91E6-C644-830F-9695C87277C4}" type="datetimeFigureOut">
              <a:rPr lang="en-GB" altLang="en-US"/>
              <a:pPr>
                <a:defRPr/>
              </a:pPr>
              <a:t>29/04/2020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A9537-78E8-5348-9D51-8F8DCF26A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B30E3-E49C-8644-B599-050EBE022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58F98-F164-3B46-B983-B5F135B4803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121157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49" y="274711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1" y="274711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2C781-324E-9949-B3FC-68D6E9A4F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6BBE1-7E81-7448-A695-230E0768C9B2}" type="datetimeFigureOut">
              <a:rPr lang="en-GB" altLang="en-US"/>
              <a:pPr>
                <a:defRPr/>
              </a:pPr>
              <a:t>29/04/2020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A28CD0-431C-FB43-8914-4CDBD5293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EFBFB-E58C-3A44-BF55-034DAC87B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85B-1C5B-6B40-A5D3-C47E41BA06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29937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66122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15577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64492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496043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033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86737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54783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45720" tIns="22860" rIns="45720" bIns="2286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45720" tIns="22860" rIns="45720" bIns="2286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68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81" r:id="rId12"/>
    <p:sldLayoutId id="2147483895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16C9E65-A4EF-A846-ACC4-75C851DB0E9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521" y="274701"/>
            <a:ext cx="10971372" cy="114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6DBB0EE-EBDA-8340-99F5-D9B504A14DE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521" y="1600577"/>
            <a:ext cx="10971372" cy="452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42" tIns="54422" rIns="108842" bIns="544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3C8FF-586A-AE4F-9672-D11503BBD1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521" y="6357830"/>
            <a:ext cx="2844430" cy="365210"/>
          </a:xfrm>
          <a:prstGeom prst="rect">
            <a:avLst/>
          </a:prstGeom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500" smtClean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defTabSz="1088548">
              <a:defRPr/>
            </a:pPr>
            <a:fld id="{1495645D-CBE1-4D41-A74A-09CD3AC08855}" type="datetimeFigureOut">
              <a:rPr lang="en-GB" altLang="en-US" smtClean="0"/>
              <a:pPr defTabSz="1088548">
                <a:defRPr/>
              </a:pPr>
              <a:t>29/04/2020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C44901-FAB2-5A47-9896-C8B5F11B75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058" y="6357830"/>
            <a:ext cx="3860297" cy="365210"/>
          </a:xfrm>
          <a:prstGeom prst="rect">
            <a:avLst/>
          </a:prstGeom>
        </p:spPr>
        <p:txBody>
          <a:bodyPr vert="horz" lIns="108842" tIns="54422" rIns="108842" bIns="54422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1088548"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82D89B-B078-1641-B373-7879C47AC9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6463" y="6357830"/>
            <a:ext cx="2844430" cy="365210"/>
          </a:xfrm>
          <a:prstGeom prst="rect">
            <a:avLst/>
          </a:prstGeom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500" smtClean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defTabSz="1088548">
              <a:defRPr/>
            </a:pPr>
            <a:fld id="{CE49706A-69A5-FB40-BD9F-123987197AE4}" type="slidenum">
              <a:rPr lang="en-GB" altLang="en-US" smtClean="0"/>
              <a:pPr defTabSz="1088548"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664324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3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544168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6pPr>
      <a:lvl7pPr marL="1088336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7pPr>
      <a:lvl8pPr marL="1632502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8pPr>
      <a:lvl9pPr marL="2176673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9pPr>
    </p:titleStyle>
    <p:bodyStyle>
      <a:lvl1pPr marL="406288" indent="-4062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82489" indent="-338257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358695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902926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447160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992922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08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25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42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68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36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02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673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843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007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174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53341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9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7.png"/><Relationship Id="rId7" Type="http://schemas.openxmlformats.org/officeDocument/2006/relationships/image" Target="../media/image11.wmf"/><Relationship Id="rId12" Type="http://schemas.openxmlformats.org/officeDocument/2006/relationships/image" Target="../media/image14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3.wmf"/><Relationship Id="rId5" Type="http://schemas.openxmlformats.org/officeDocument/2006/relationships/image" Target="../media/image10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5A0D399-3695-D940-AD95-07DBD70F48EB}"/>
              </a:ext>
            </a:extLst>
          </p:cNvPr>
          <p:cNvSpPr/>
          <p:nvPr/>
        </p:nvSpPr>
        <p:spPr>
          <a:xfrm>
            <a:off x="0" y="1514827"/>
            <a:ext cx="12190413" cy="4263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3" tIns="54426" rIns="108853" bIns="54426" anchor="ctr"/>
          <a:lstStyle/>
          <a:p>
            <a:pPr algn="ctr" defTabSz="1088524"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FAD809-2D9D-B543-B670-2A2CC5A5E9DC}"/>
              </a:ext>
            </a:extLst>
          </p:cNvPr>
          <p:cNvSpPr txBox="1"/>
          <p:nvPr/>
        </p:nvSpPr>
        <p:spPr>
          <a:xfrm>
            <a:off x="355561" y="2629725"/>
            <a:ext cx="7415827" cy="1399499"/>
          </a:xfrm>
          <a:prstGeom prst="rect">
            <a:avLst/>
          </a:prstGeom>
          <a:solidFill>
            <a:schemeClr val="bg1"/>
          </a:solidFill>
        </p:spPr>
        <p:txBody>
          <a:bodyPr wrap="square" lIns="108853" tIns="54426" rIns="108853" bIns="54426" anchor="ctr">
            <a:spAutoFit/>
          </a:bodyPr>
          <a:lstStyle/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34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Work Package 10 - Virtual Access (VA)</a:t>
            </a:r>
          </a:p>
        </p:txBody>
      </p:sp>
      <p:sp>
        <p:nvSpPr>
          <p:cNvPr id="14343" name="Text Box 4">
            <a:extLst>
              <a:ext uri="{FF2B5EF4-FFF2-40B4-BE49-F238E27FC236}">
                <a16:creationId xmlns:a16="http://schemas.microsoft.com/office/drawing/2014/main" id="{E7DC0975-4C82-EB4A-88E7-928079DCC3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592" y="4947302"/>
            <a:ext cx="7377797" cy="448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40" tIns="54420" rIns="108840" bIns="5442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1088524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2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Sandy Knapp, Access Stream Coordinator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388" y="1917868"/>
            <a:ext cx="4266645" cy="36584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F6A28D5-51A4-447A-8135-159B329FEA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58" y="5985367"/>
            <a:ext cx="1830798" cy="6440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E60FB9-6398-41BE-90CB-1BAAB42BE866}"/>
              </a:ext>
            </a:extLst>
          </p:cNvPr>
          <p:cNvSpPr txBox="1"/>
          <p:nvPr/>
        </p:nvSpPr>
        <p:spPr>
          <a:xfrm>
            <a:off x="8596781" y="6093699"/>
            <a:ext cx="3550277" cy="468411"/>
          </a:xfrm>
          <a:prstGeom prst="rect">
            <a:avLst/>
          </a:prstGeom>
          <a:noFill/>
        </p:spPr>
        <p:txBody>
          <a:bodyPr wrap="square" lIns="108853" tIns="54426" rIns="108853" bIns="54426" rtlCol="0">
            <a:spAutoFit/>
          </a:bodyPr>
          <a:lstStyle/>
          <a:p>
            <a:pPr algn="r"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2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www.synthesys.info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6" b="38081"/>
          <a:stretch/>
        </p:blipFill>
        <p:spPr>
          <a:xfrm>
            <a:off x="3658448" y="247568"/>
            <a:ext cx="4873516" cy="103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890814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F6F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5896" y="309441"/>
            <a:ext cx="7005710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Progress on VA (WP10) Milestones and  Deliverables</a:t>
            </a:r>
          </a:p>
        </p:txBody>
      </p:sp>
      <p:graphicFrame>
        <p:nvGraphicFramePr>
          <p:cNvPr id="4" name="Content Placeholder 2" descr="Horizontal bullet list showing 3 groups arranged adjacent to one another and bullet points are present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5570338"/>
              </p:ext>
            </p:extLst>
          </p:nvPr>
        </p:nvGraphicFramePr>
        <p:xfrm>
          <a:off x="416605" y="1742117"/>
          <a:ext cx="11327552" cy="4573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C432043A-F60E-4173-A582-BF99DE1D485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5" y="403825"/>
            <a:ext cx="4705809" cy="83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84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9" name="Group 3"/>
          <p:cNvGrpSpPr>
            <a:grpSpLocks/>
          </p:cNvGrpSpPr>
          <p:nvPr/>
        </p:nvGrpSpPr>
        <p:grpSpPr bwMode="auto">
          <a:xfrm>
            <a:off x="8251808" y="1832401"/>
            <a:ext cx="3169223" cy="1912144"/>
            <a:chOff x="3028949" y="3720419"/>
            <a:chExt cx="1979669" cy="1081901"/>
          </a:xfrm>
        </p:grpSpPr>
        <p:sp>
          <p:nvSpPr>
            <p:cNvPr id="5" name="Subtitle 2"/>
            <p:cNvSpPr txBox="1">
              <a:spLocks/>
            </p:cNvSpPr>
            <p:nvPr/>
          </p:nvSpPr>
          <p:spPr>
            <a:xfrm>
              <a:off x="3028949" y="3720419"/>
              <a:ext cx="1979669" cy="233195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+mj-lt"/>
                <a:buNone/>
                <a:defRPr lang="en-US" sz="1100" b="0" i="0" kern="1200" baseline="0" dirty="0">
                  <a:solidFill>
                    <a:srgbClr val="005273"/>
                  </a:solidFill>
                  <a:effectLst/>
                  <a:latin typeface="Vaud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defRPr/>
              </a:pPr>
              <a:r>
                <a:rPr lang="en-GB" sz="2400" dirty="0">
                  <a:solidFill>
                    <a:srgbClr val="1C364A"/>
                  </a:solidFill>
                </a:rPr>
                <a:t>VA (and SYNTHESYS+) in social media</a:t>
              </a:r>
            </a:p>
          </p:txBody>
        </p:sp>
        <p:sp>
          <p:nvSpPr>
            <p:cNvPr id="19478" name="Subtitle 2"/>
            <p:cNvSpPr txBox="1">
              <a:spLocks/>
            </p:cNvSpPr>
            <p:nvPr/>
          </p:nvSpPr>
          <p:spPr bwMode="auto">
            <a:xfrm>
              <a:off x="3028950" y="4106278"/>
              <a:ext cx="1504092" cy="696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+mj-lt"/>
                <a:buNone/>
              </a:pPr>
              <a:r>
                <a:rPr lang="en-GB" altLang="en-US" sz="1600" dirty="0">
                  <a:solidFill>
                    <a:srgbClr val="6DA3D8"/>
                  </a:solidFill>
                  <a:latin typeface="Vaud"/>
                </a:rPr>
                <a:t>Re-tweets greatly appreciated!</a:t>
              </a:r>
            </a:p>
            <a:p>
              <a:pPr eaLnBrk="1" hangingPunct="1">
                <a:lnSpc>
                  <a:spcPct val="150000"/>
                </a:lnSpc>
                <a:buFont typeface="+mj-lt"/>
                <a:buNone/>
              </a:pPr>
              <a:endParaRPr lang="en-GB" altLang="en-US" dirty="0">
                <a:solidFill>
                  <a:srgbClr val="52626F"/>
                </a:solidFill>
                <a:latin typeface="Vaud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20"/>
          <a:stretch/>
        </p:blipFill>
        <p:spPr>
          <a:xfrm>
            <a:off x="416606" y="312254"/>
            <a:ext cx="5199692" cy="109396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39047" y="720769"/>
            <a:ext cx="5859667" cy="45095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da-DK" b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Dissemination Progress + Plans </a:t>
            </a:r>
            <a:r>
              <a:rPr lang="en-US" sz="3100" b="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WP10</a:t>
            </a:r>
            <a:endParaRPr sz="3100" b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oup 3"/>
          <p:cNvGrpSpPr>
            <a:grpSpLocks/>
          </p:cNvGrpSpPr>
          <p:nvPr/>
        </p:nvGrpSpPr>
        <p:grpSpPr bwMode="auto">
          <a:xfrm>
            <a:off x="3092975" y="1919733"/>
            <a:ext cx="2643062" cy="1912144"/>
            <a:chOff x="3028950" y="3720419"/>
            <a:chExt cx="1651000" cy="1081901"/>
          </a:xfrm>
        </p:grpSpPr>
        <p:sp>
          <p:nvSpPr>
            <p:cNvPr id="30" name="Subtitle 2"/>
            <p:cNvSpPr txBox="1">
              <a:spLocks/>
            </p:cNvSpPr>
            <p:nvPr/>
          </p:nvSpPr>
          <p:spPr>
            <a:xfrm>
              <a:off x="3028950" y="3720419"/>
              <a:ext cx="1651000" cy="233195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+mj-lt"/>
                <a:buNone/>
                <a:defRPr lang="en-US" sz="1100" b="0" i="0" kern="1200" baseline="0" dirty="0">
                  <a:solidFill>
                    <a:srgbClr val="005273"/>
                  </a:solidFill>
                  <a:effectLst/>
                  <a:latin typeface="Vaud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defRPr/>
              </a:pPr>
              <a:r>
                <a:rPr lang="en-GB" sz="2400" dirty="0">
                  <a:solidFill>
                    <a:srgbClr val="1C364A"/>
                  </a:solidFill>
                </a:rPr>
                <a:t>Published report from the Ideas Call</a:t>
              </a:r>
            </a:p>
          </p:txBody>
        </p:sp>
        <p:sp>
          <p:nvSpPr>
            <p:cNvPr id="31" name="Subtitle 2"/>
            <p:cNvSpPr txBox="1">
              <a:spLocks/>
            </p:cNvSpPr>
            <p:nvPr/>
          </p:nvSpPr>
          <p:spPr bwMode="auto">
            <a:xfrm>
              <a:off x="3028950" y="4106278"/>
              <a:ext cx="1504092" cy="696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GB" sz="1600" dirty="0">
                  <a:solidFill>
                    <a:srgbClr val="6DA3D8"/>
                  </a:solidFill>
                </a:rPr>
                <a:t>Hardy et al. 2020. Research Ideas and Outcomes 6: e50354, </a:t>
              </a:r>
              <a:r>
                <a:rPr lang="pt-BR" sz="1600" dirty="0">
                  <a:solidFill>
                    <a:srgbClr val="6DA3D8"/>
                  </a:solidFill>
                </a:rPr>
                <a:t>doi: 10.3897/rio.6.e50354</a:t>
              </a:r>
              <a:endParaRPr lang="en-GB" altLang="en-US" sz="1600" dirty="0">
                <a:solidFill>
                  <a:srgbClr val="6DA3D8"/>
                </a:solidFill>
                <a:latin typeface="Vaud"/>
              </a:endParaRPr>
            </a:p>
            <a:p>
              <a:pPr eaLnBrk="1" hangingPunct="1">
                <a:lnSpc>
                  <a:spcPct val="150000"/>
                </a:lnSpc>
                <a:buFont typeface="+mj-lt"/>
                <a:buNone/>
              </a:pPr>
              <a:endParaRPr lang="en-GB" altLang="en-US" dirty="0">
                <a:solidFill>
                  <a:srgbClr val="52626F"/>
                </a:solidFill>
                <a:latin typeface="Vaud"/>
              </a:endParaRPr>
            </a:p>
          </p:txBody>
        </p:sp>
      </p:grpSp>
      <p:grpSp>
        <p:nvGrpSpPr>
          <p:cNvPr id="33" name="Group 3"/>
          <p:cNvGrpSpPr>
            <a:grpSpLocks/>
          </p:cNvGrpSpPr>
          <p:nvPr/>
        </p:nvGrpSpPr>
        <p:grpSpPr bwMode="auto">
          <a:xfrm>
            <a:off x="3092975" y="4445679"/>
            <a:ext cx="2643062" cy="1912144"/>
            <a:chOff x="3028950" y="3720419"/>
            <a:chExt cx="1651000" cy="1081901"/>
          </a:xfrm>
        </p:grpSpPr>
        <p:sp>
          <p:nvSpPr>
            <p:cNvPr id="34" name="Subtitle 2"/>
            <p:cNvSpPr txBox="1">
              <a:spLocks/>
            </p:cNvSpPr>
            <p:nvPr/>
          </p:nvSpPr>
          <p:spPr>
            <a:xfrm>
              <a:off x="3028950" y="3720419"/>
              <a:ext cx="1651000" cy="233195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+mj-lt"/>
                <a:buNone/>
                <a:defRPr lang="en-US" sz="1100" b="0" i="0" kern="1200" baseline="0" dirty="0">
                  <a:solidFill>
                    <a:srgbClr val="005273"/>
                  </a:solidFill>
                  <a:effectLst/>
                  <a:latin typeface="Vaud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defRPr/>
              </a:pPr>
              <a:r>
                <a:rPr lang="en-GB" sz="2400" dirty="0">
                  <a:solidFill>
                    <a:srgbClr val="1C364A"/>
                  </a:solidFill>
                </a:rPr>
                <a:t>Biodiversity Next - </a:t>
              </a:r>
            </a:p>
            <a:p>
              <a:pPr fontAlgn="auto">
                <a:defRPr/>
              </a:pPr>
              <a:r>
                <a:rPr lang="en-GB" sz="2400" dirty="0">
                  <a:solidFill>
                    <a:srgbClr val="1C364A"/>
                  </a:solidFill>
                </a:rPr>
                <a:t>Leiden Oct 2019</a:t>
              </a:r>
            </a:p>
          </p:txBody>
        </p:sp>
        <p:sp>
          <p:nvSpPr>
            <p:cNvPr id="35" name="Subtitle 2"/>
            <p:cNvSpPr txBox="1">
              <a:spLocks/>
            </p:cNvSpPr>
            <p:nvPr/>
          </p:nvSpPr>
          <p:spPr bwMode="auto">
            <a:xfrm>
              <a:off x="3028950" y="4106278"/>
              <a:ext cx="1504092" cy="696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+mj-lt"/>
                <a:buNone/>
              </a:pPr>
              <a:r>
                <a:rPr lang="en-GB" altLang="en-US" sz="1600" dirty="0">
                  <a:solidFill>
                    <a:srgbClr val="6DA3D8"/>
                  </a:solidFill>
                  <a:latin typeface="Vaud"/>
                </a:rPr>
                <a:t>Presentation in the </a:t>
              </a:r>
              <a:r>
                <a:rPr lang="en-GB" altLang="en-US" sz="1600" dirty="0" err="1">
                  <a:solidFill>
                    <a:srgbClr val="6DA3D8"/>
                  </a:solidFill>
                  <a:latin typeface="Vaud"/>
                </a:rPr>
                <a:t>DiSSCo</a:t>
              </a:r>
              <a:r>
                <a:rPr lang="en-GB" altLang="en-US" sz="1600" dirty="0">
                  <a:solidFill>
                    <a:srgbClr val="6DA3D8"/>
                  </a:solidFill>
                  <a:latin typeface="Vaud"/>
                </a:rPr>
                <a:t> Symposium about the SYNTHESYS+ approach to VA</a:t>
              </a:r>
            </a:p>
            <a:p>
              <a:pPr eaLnBrk="1" hangingPunct="1">
                <a:lnSpc>
                  <a:spcPct val="150000"/>
                </a:lnSpc>
                <a:buFont typeface="+mj-lt"/>
                <a:buNone/>
              </a:pPr>
              <a:endParaRPr lang="en-GB" altLang="en-US" dirty="0">
                <a:solidFill>
                  <a:srgbClr val="52626F"/>
                </a:solidFill>
                <a:latin typeface="Vaud"/>
              </a:endParaRPr>
            </a:p>
          </p:txBody>
        </p:sp>
      </p:grpSp>
      <p:grpSp>
        <p:nvGrpSpPr>
          <p:cNvPr id="37" name="Group 3"/>
          <p:cNvGrpSpPr>
            <a:grpSpLocks/>
          </p:cNvGrpSpPr>
          <p:nvPr/>
        </p:nvGrpSpPr>
        <p:grpSpPr bwMode="auto">
          <a:xfrm>
            <a:off x="8251810" y="4397891"/>
            <a:ext cx="2643062" cy="1912144"/>
            <a:chOff x="3028950" y="3720419"/>
            <a:chExt cx="1651000" cy="1081901"/>
          </a:xfrm>
        </p:grpSpPr>
        <p:sp>
          <p:nvSpPr>
            <p:cNvPr id="38" name="Subtitle 2"/>
            <p:cNvSpPr txBox="1">
              <a:spLocks/>
            </p:cNvSpPr>
            <p:nvPr/>
          </p:nvSpPr>
          <p:spPr>
            <a:xfrm>
              <a:off x="3028950" y="3720419"/>
              <a:ext cx="1651000" cy="233195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+mj-lt"/>
                <a:buNone/>
                <a:defRPr lang="en-US" sz="1100" b="0" i="0" kern="1200" baseline="0" dirty="0">
                  <a:solidFill>
                    <a:srgbClr val="005273"/>
                  </a:solidFill>
                  <a:effectLst/>
                  <a:latin typeface="Vaud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defRPr/>
              </a:pPr>
              <a:r>
                <a:rPr lang="en-GB" sz="2400" dirty="0">
                  <a:solidFill>
                    <a:srgbClr val="1C364A"/>
                  </a:solidFill>
                </a:rPr>
                <a:t>[Text]</a:t>
              </a:r>
            </a:p>
          </p:txBody>
        </p:sp>
        <p:sp>
          <p:nvSpPr>
            <p:cNvPr id="39" name="Subtitle 2"/>
            <p:cNvSpPr txBox="1">
              <a:spLocks/>
            </p:cNvSpPr>
            <p:nvPr/>
          </p:nvSpPr>
          <p:spPr bwMode="auto">
            <a:xfrm>
              <a:off x="3028950" y="4106278"/>
              <a:ext cx="1504092" cy="696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+mj-lt"/>
                <a:buNone/>
              </a:pPr>
              <a:r>
                <a:rPr lang="en-GB" altLang="en-US" sz="1600" dirty="0">
                  <a:solidFill>
                    <a:srgbClr val="52626F"/>
                  </a:solidFill>
                  <a:latin typeface="Vaud"/>
                </a:rPr>
                <a:t>[Text]</a:t>
              </a:r>
            </a:p>
            <a:p>
              <a:pPr eaLnBrk="1" hangingPunct="1">
                <a:lnSpc>
                  <a:spcPct val="150000"/>
                </a:lnSpc>
                <a:buFont typeface="+mj-lt"/>
                <a:buNone/>
              </a:pPr>
              <a:endParaRPr lang="en-GB" altLang="en-US" dirty="0">
                <a:solidFill>
                  <a:srgbClr val="52626F"/>
                </a:solidFill>
                <a:latin typeface="Vaud"/>
              </a:endParaRPr>
            </a:p>
          </p:txBody>
        </p:sp>
        <p:sp>
          <p:nvSpPr>
            <p:cNvPr id="40" name="Subtitle 2"/>
            <p:cNvSpPr txBox="1">
              <a:spLocks/>
            </p:cNvSpPr>
            <p:nvPr/>
          </p:nvSpPr>
          <p:spPr bwMode="auto">
            <a:xfrm>
              <a:off x="3028950" y="3991434"/>
              <a:ext cx="1651000" cy="144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buFont typeface="+mj-lt"/>
                <a:buNone/>
              </a:pPr>
              <a:r>
                <a:rPr lang="en-GB" altLang="en-US" dirty="0">
                  <a:solidFill>
                    <a:srgbClr val="78A2B6"/>
                  </a:solidFill>
                  <a:latin typeface="Vaud"/>
                </a:rPr>
                <a:t>REPLACE SQUARES WITH LEADING IMAGES</a:t>
              </a:r>
            </a:p>
          </p:txBody>
        </p:sp>
      </p:grp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C8323D70-72C0-474E-B565-D27C4B68D7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5829026"/>
              </p:ext>
            </p:extLst>
          </p:nvPr>
        </p:nvGraphicFramePr>
        <p:xfrm>
          <a:off x="416606" y="1595414"/>
          <a:ext cx="2531314" cy="26132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Image" r:id="rId4" imgW="4608360" imgH="4757760" progId="Photoshop.Image.18">
                  <p:embed/>
                </p:oleObj>
              </mc:Choice>
              <mc:Fallback>
                <p:oleObj name="Image" r:id="rId4" imgW="4608360" imgH="4757760" progId="Photoshop.Image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6606" y="1595414"/>
                        <a:ext cx="2531314" cy="26132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9C3068BC-CDC3-41DF-AB5E-57B52E563CB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5436996"/>
              </p:ext>
            </p:extLst>
          </p:nvPr>
        </p:nvGraphicFramePr>
        <p:xfrm>
          <a:off x="5757408" y="2038474"/>
          <a:ext cx="2515577" cy="16473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Image" r:id="rId6" imgW="7580880" imgH="4964760" progId="Photoshop.Image.18">
                  <p:embed/>
                </p:oleObj>
              </mc:Choice>
              <mc:Fallback>
                <p:oleObj name="Image" r:id="rId6" imgW="7580880" imgH="4964760" progId="Photoshop.Image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757408" y="2038474"/>
                        <a:ext cx="2515577" cy="16473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50F8D780-DB96-41C6-89FD-543B7728AC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1873619"/>
              </p:ext>
            </p:extLst>
          </p:nvPr>
        </p:nvGraphicFramePr>
        <p:xfrm>
          <a:off x="5731289" y="3831877"/>
          <a:ext cx="3157819" cy="3025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Image" r:id="rId8" imgW="7555320" imgH="7250760" progId="Photoshop.Image.18">
                  <p:embed/>
                </p:oleObj>
              </mc:Choice>
              <mc:Fallback>
                <p:oleObj name="Image" r:id="rId8" imgW="7555320" imgH="7250760" progId="Photoshop.Image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731289" y="3831877"/>
                        <a:ext cx="3157819" cy="3025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0515580-BFD4-440D-A90F-8DBB128645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9437625"/>
              </p:ext>
            </p:extLst>
          </p:nvPr>
        </p:nvGraphicFramePr>
        <p:xfrm>
          <a:off x="8882983" y="3369834"/>
          <a:ext cx="3169224" cy="2768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Image" r:id="rId10" imgW="7542720" imgH="6590160" progId="Photoshop.Image.18">
                  <p:embed/>
                </p:oleObj>
              </mc:Choice>
              <mc:Fallback>
                <p:oleObj name="Image" r:id="rId10" imgW="7542720" imgH="6590160" progId="Photoshop.Image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882983" y="3369834"/>
                        <a:ext cx="3169224" cy="27689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DC1E4F5B-C18F-412E-9BD1-E820F3D11A0C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86" y="4329785"/>
            <a:ext cx="2607477" cy="202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881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0BAE1C-FC1B-4B86-989F-895C5A0B5C7D}"/>
              </a:ext>
            </a:extLst>
          </p:cNvPr>
          <p:cNvCxnSpPr>
            <a:cxnSpLocks/>
          </p:cNvCxnSpPr>
          <p:nvPr/>
        </p:nvCxnSpPr>
        <p:spPr>
          <a:xfrm>
            <a:off x="0" y="1406216"/>
            <a:ext cx="121904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16605" y="1840656"/>
            <a:ext cx="10513992" cy="4724370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pPr marL="142875" indent="-142875"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Risks for the VA Programme (WP 10)</a:t>
            </a:r>
          </a:p>
          <a:p>
            <a:pPr marL="371475" lvl="1" indent="-142875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Communications around what Virtual Access actually is, and how to define digitisation on demand</a:t>
            </a:r>
          </a:p>
          <a:p>
            <a:pPr marL="371475" lvl="1" indent="-142875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How to reach those who would benefit from VA beyond our own community?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2875" indent="-142875">
              <a:buFont typeface="Arial" panose="020B0604020202020204" pitchFamily="34" charset="0"/>
              <a:buChar char="•"/>
            </a:pP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2875" indent="-142875"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Current issues and risks</a:t>
            </a:r>
          </a:p>
          <a:p>
            <a:pPr marL="600075" lvl="2" indent="-142875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Complete readiness of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ELViS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system for seamless handling of VA requests</a:t>
            </a:r>
          </a:p>
          <a:p>
            <a:pPr marL="600075" lvl="2" indent="-142875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Due to current COVID19 restrictions some curators are unable to access collections in order to provide completely accurate estimates for costings</a:t>
            </a:r>
          </a:p>
          <a:p>
            <a:pPr marL="142875" indent="-142875">
              <a:buFont typeface="Arial" panose="020B0604020202020204" pitchFamily="34" charset="0"/>
              <a:buChar char="•"/>
            </a:pP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10" name="Title 2"/>
          <p:cNvSpPr txBox="1">
            <a:spLocks/>
          </p:cNvSpPr>
          <p:nvPr/>
        </p:nvSpPr>
        <p:spPr>
          <a:xfrm>
            <a:off x="6039047" y="720769"/>
            <a:ext cx="5859667" cy="450954"/>
          </a:xfrm>
          <a:prstGeom prst="rect">
            <a:avLst/>
          </a:prstGeom>
        </p:spPr>
        <p:txBody>
          <a:bodyPr lIns="45720" tIns="22860" rIns="45720" bIns="22860"/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da-DK" sz="2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Risks and issues incl. COVID-19</a:t>
            </a:r>
          </a:p>
        </p:txBody>
      </p:sp>
    </p:spTree>
    <p:extLst>
      <p:ext uri="{BB962C8B-B14F-4D97-AF65-F5344CB8AC3E}">
        <p14:creationId xmlns:p14="http://schemas.microsoft.com/office/powerpoint/2010/main" val="361000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F6F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542" y="337528"/>
            <a:ext cx="6621743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Meetings and stakeholders – VA (WP10)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32043A-F60E-4173-A582-BF99DE1D48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5" y="403825"/>
            <a:ext cx="4705809" cy="83223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Quarterly meetings of all VA Coordinators (also attended by others from their institutions)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Last one held on 23 April 2020</a:t>
            </a:r>
          </a:p>
          <a:p>
            <a:r>
              <a:rPr lang="en-GB" dirty="0">
                <a:solidFill>
                  <a:schemeClr val="bg1"/>
                </a:solidFill>
              </a:rPr>
              <a:t>Regular meetings </a:t>
            </a:r>
            <a:r>
              <a:rPr lang="en-GB" dirty="0" err="1">
                <a:solidFill>
                  <a:schemeClr val="bg1"/>
                </a:solidFill>
              </a:rPr>
              <a:t>ELViS+Access</a:t>
            </a:r>
            <a:r>
              <a:rPr lang="en-GB" dirty="0">
                <a:solidFill>
                  <a:schemeClr val="bg1"/>
                </a:solidFill>
              </a:rPr>
              <a:t> to streamline feedback</a:t>
            </a:r>
          </a:p>
          <a:p>
            <a:r>
              <a:rPr lang="en-GB" dirty="0">
                <a:solidFill>
                  <a:schemeClr val="bg1"/>
                </a:solidFill>
              </a:rPr>
              <a:t>Key stakeholders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JRA1 – development of </a:t>
            </a:r>
            <a:r>
              <a:rPr lang="en-GB" dirty="0" err="1">
                <a:solidFill>
                  <a:schemeClr val="bg1"/>
                </a:solidFill>
              </a:rPr>
              <a:t>ELViS</a:t>
            </a:r>
            <a:r>
              <a:rPr lang="en-GB" dirty="0">
                <a:solidFill>
                  <a:schemeClr val="bg1"/>
                </a:solidFill>
              </a:rPr>
              <a:t> for VA deployment is an important test case for its use more broadly</a:t>
            </a:r>
          </a:p>
          <a:p>
            <a:pPr lvl="1"/>
            <a:r>
              <a:rPr lang="en-GB" dirty="0" err="1">
                <a:solidFill>
                  <a:schemeClr val="bg1"/>
                </a:solidFill>
              </a:rPr>
              <a:t>ELViS</a:t>
            </a:r>
            <a:r>
              <a:rPr lang="en-GB" dirty="0">
                <a:solidFill>
                  <a:schemeClr val="bg1"/>
                </a:solidFill>
              </a:rPr>
              <a:t> users – feedback from VA Call will help drive improvements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JRA2 – molecular and 3D data provision models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VA participants – will benefit from digitised collection data!</a:t>
            </a:r>
          </a:p>
        </p:txBody>
      </p:sp>
    </p:spTree>
    <p:extLst>
      <p:ext uri="{BB962C8B-B14F-4D97-AF65-F5344CB8AC3E}">
        <p14:creationId xmlns:p14="http://schemas.microsoft.com/office/powerpoint/2010/main" val="182372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5A0D399-3695-D940-AD95-07DBD70F48EB}"/>
              </a:ext>
            </a:extLst>
          </p:cNvPr>
          <p:cNvSpPr/>
          <p:nvPr/>
        </p:nvSpPr>
        <p:spPr>
          <a:xfrm>
            <a:off x="0" y="1514827"/>
            <a:ext cx="12190413" cy="4263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3" tIns="54426" rIns="108853" bIns="54426" anchor="ctr"/>
          <a:lstStyle/>
          <a:p>
            <a:pPr algn="ctr" defTabSz="1088524"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FAD809-2D9D-B543-B670-2A2CC5A5E9DC}"/>
              </a:ext>
            </a:extLst>
          </p:cNvPr>
          <p:cNvSpPr txBox="1"/>
          <p:nvPr/>
        </p:nvSpPr>
        <p:spPr>
          <a:xfrm>
            <a:off x="1853963" y="2961902"/>
            <a:ext cx="3530133" cy="790101"/>
          </a:xfrm>
          <a:prstGeom prst="rect">
            <a:avLst/>
          </a:prstGeom>
          <a:solidFill>
            <a:schemeClr val="bg1"/>
          </a:solidFill>
        </p:spPr>
        <p:txBody>
          <a:bodyPr wrap="square" lIns="108853" tIns="54426" rIns="108853" bIns="54426" anchor="ctr">
            <a:spAutoFit/>
          </a:bodyPr>
          <a:lstStyle/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34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Any questions?</a:t>
            </a:r>
            <a:endParaRPr lang="en-GB" sz="3000" b="1" dirty="0">
              <a:solidFill>
                <a:prstClr val="white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388" y="1917868"/>
            <a:ext cx="4266645" cy="36584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6" b="38081"/>
          <a:stretch/>
        </p:blipFill>
        <p:spPr>
          <a:xfrm>
            <a:off x="3658448" y="247568"/>
            <a:ext cx="4873516" cy="10342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6E60FB9-6398-41BE-90CB-1BAAB42BE866}"/>
              </a:ext>
            </a:extLst>
          </p:cNvPr>
          <p:cNvSpPr txBox="1"/>
          <p:nvPr/>
        </p:nvSpPr>
        <p:spPr>
          <a:xfrm>
            <a:off x="8596781" y="6093699"/>
            <a:ext cx="3550277" cy="468411"/>
          </a:xfrm>
          <a:prstGeom prst="rect">
            <a:avLst/>
          </a:prstGeom>
          <a:noFill/>
        </p:spPr>
        <p:txBody>
          <a:bodyPr wrap="square" lIns="108853" tIns="54426" rIns="108853" bIns="54426" rtlCol="0">
            <a:spAutoFit/>
          </a:bodyPr>
          <a:lstStyle/>
          <a:p>
            <a:pPr algn="r"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2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www.synthesys.info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F6A28D5-51A4-447A-8135-159B329FEA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58" y="5985367"/>
            <a:ext cx="1830798" cy="64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153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C4D4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2464168"/>
              </p:ext>
            </p:extLst>
          </p:nvPr>
        </p:nvGraphicFramePr>
        <p:xfrm>
          <a:off x="433770" y="1774782"/>
          <a:ext cx="11322873" cy="4409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WP10 – what is Virtual Access in SYNTHESYS+?</a:t>
            </a:r>
          </a:p>
        </p:txBody>
      </p:sp>
    </p:spTree>
    <p:extLst>
      <p:ext uri="{BB962C8B-B14F-4D97-AF65-F5344CB8AC3E}">
        <p14:creationId xmlns:p14="http://schemas.microsoft.com/office/powerpoint/2010/main" val="427557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C4D4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3178448"/>
              </p:ext>
            </p:extLst>
          </p:nvPr>
        </p:nvGraphicFramePr>
        <p:xfrm>
          <a:off x="433770" y="1774782"/>
          <a:ext cx="11322873" cy="4409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of VA (WP10) aims + objectives</a:t>
            </a:r>
          </a:p>
        </p:txBody>
      </p:sp>
    </p:spTree>
    <p:extLst>
      <p:ext uri="{BB962C8B-B14F-4D97-AF65-F5344CB8AC3E}">
        <p14:creationId xmlns:p14="http://schemas.microsoft.com/office/powerpoint/2010/main" val="173491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 (WP10) Programme Summary (1)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EB91700-EE83-4B06-9F4F-708C09394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VA is not the same as TA – a VA request comes not from an individual, but from a community</a:t>
            </a:r>
          </a:p>
          <a:p>
            <a:r>
              <a:rPr lang="en-GB" dirty="0"/>
              <a:t>A single VA request can be for material from several different institutions</a:t>
            </a:r>
          </a:p>
          <a:p>
            <a:r>
              <a:rPr lang="en-GB" dirty="0"/>
              <a:t>Funds for VA go to the digitising institution – NOT to the requester</a:t>
            </a:r>
          </a:p>
          <a:p>
            <a:r>
              <a:rPr lang="en-GB" dirty="0"/>
              <a:t>VA in SYNTHESYS+ means  request for collections data in digital form</a:t>
            </a:r>
          </a:p>
          <a:p>
            <a:pPr lvl="1"/>
            <a:r>
              <a:rPr lang="en-GB" dirty="0"/>
              <a:t>Digital images</a:t>
            </a:r>
          </a:p>
          <a:p>
            <a:pPr lvl="1"/>
            <a:r>
              <a:rPr lang="en-GB" dirty="0"/>
              <a:t>Digital data</a:t>
            </a:r>
          </a:p>
          <a:p>
            <a:pPr lvl="1"/>
            <a:r>
              <a:rPr lang="en-GB" dirty="0"/>
              <a:t>Digital molecular or chemical data</a:t>
            </a:r>
          </a:p>
          <a:p>
            <a:r>
              <a:rPr lang="en-GB" dirty="0"/>
              <a:t>Requesters must contact the VA Coordinator well in advance of any call deadline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46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 (WP10) Programme Summary (2)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EB91700-EE83-4B06-9F4F-708C09394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19 SYNTHESYS+ partners participating in VA</a:t>
            </a:r>
          </a:p>
          <a:p>
            <a:r>
              <a:rPr lang="en-GB" dirty="0"/>
              <a:t>Available facilities are adapted from the information on the TA part of the website, and from previous ICE-DIG documents</a:t>
            </a:r>
          </a:p>
          <a:p>
            <a:r>
              <a:rPr lang="en-GB" dirty="0"/>
              <a:t>Ideas Call was run as a test case in October-November 2019</a:t>
            </a:r>
          </a:p>
          <a:p>
            <a:pPr lvl="1"/>
            <a:r>
              <a:rPr lang="en-GB" dirty="0"/>
              <a:t>Hardy et al. 2020. Research Ideas and Outcomes 6: e50354, </a:t>
            </a:r>
            <a:r>
              <a:rPr lang="pt-BR" dirty="0"/>
              <a:t>doi: 10.3897/rio.6.e50354</a:t>
            </a:r>
          </a:p>
          <a:p>
            <a:r>
              <a:rPr lang="en-GB" dirty="0"/>
              <a:t>First Call opened February 2020; closes ??? </a:t>
            </a:r>
          </a:p>
          <a:p>
            <a:r>
              <a:rPr lang="en-GB" dirty="0"/>
              <a:t>Requests will be prioritised by a Prioritisation Panel when Call closes</a:t>
            </a:r>
          </a:p>
          <a:p>
            <a:pPr lvl="1"/>
            <a:r>
              <a:rPr lang="en-GB" dirty="0"/>
              <a:t>Panel members: André </a:t>
            </a:r>
            <a:r>
              <a:rPr lang="en-GB" dirty="0" err="1"/>
              <a:t>Heughebaert</a:t>
            </a:r>
            <a:r>
              <a:rPr lang="en-GB" dirty="0"/>
              <a:t>, Christo </a:t>
            </a:r>
            <a:r>
              <a:rPr lang="en-GB" dirty="0" err="1"/>
              <a:t>Arvantidis</a:t>
            </a:r>
            <a:r>
              <a:rPr lang="en-GB" dirty="0"/>
              <a:t>, Carol Butler, Niki </a:t>
            </a:r>
            <a:r>
              <a:rPr lang="en-GB" dirty="0" err="1"/>
              <a:t>Keklikoglou</a:t>
            </a:r>
            <a:r>
              <a:rPr lang="en-GB" dirty="0"/>
              <a:t>, Lene Kr</a:t>
            </a:r>
            <a:r>
              <a:rPr lang="en-US" dirty="0"/>
              <a:t>ø</a:t>
            </a:r>
            <a:r>
              <a:rPr lang="en-GB" dirty="0"/>
              <a:t>l Andersen, Nina R</a:t>
            </a:r>
            <a:r>
              <a:rPr lang="en-US" dirty="0"/>
              <a:t>ø</a:t>
            </a:r>
            <a:r>
              <a:rPr lang="en-GB" dirty="0" err="1"/>
              <a:t>nsted</a:t>
            </a:r>
            <a:r>
              <a:rPr lang="en-GB" dirty="0"/>
              <a:t>, Nick Harris (SK to chair, non-voting)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47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 Ideas Call (WP10)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EB91700-EE83-4B06-9F4F-708C09394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Ideas Call to test community interest and our own processes was run October-November 2019</a:t>
            </a:r>
          </a:p>
          <a:p>
            <a:r>
              <a:rPr lang="en-GB" dirty="0"/>
              <a:t>Received 26 completed requests (more ideas were discussed with VA Coordinators, but did not result in completed requests)</a:t>
            </a:r>
          </a:p>
          <a:p>
            <a:pPr lvl="1"/>
            <a:r>
              <a:rPr lang="en-GB" dirty="0"/>
              <a:t>Digitising institutions range – 1 to 13</a:t>
            </a:r>
          </a:p>
          <a:p>
            <a:pPr lvl="1"/>
            <a:r>
              <a:rPr lang="en-GB" dirty="0"/>
              <a:t>Requester number range – 1-15 people</a:t>
            </a:r>
          </a:p>
          <a:p>
            <a:pPr lvl="1"/>
            <a:r>
              <a:rPr lang="en-GB" dirty="0"/>
              <a:t>Wide range of collection types</a:t>
            </a:r>
          </a:p>
          <a:p>
            <a:r>
              <a:rPr lang="en-GB" dirty="0"/>
              <a:t>Requesters did not receive individual feedback, but generalised feedback provided in report published in RIO (Hardy et al. 2020. Research Ideas and Outcomes 6: e50354, </a:t>
            </a:r>
            <a:r>
              <a:rPr lang="pt-BR" dirty="0"/>
              <a:t>doi: 10.3897/rio.6.e50354)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9609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 Ideas Call (WP10)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EB91700-EE83-4B06-9F4F-708C09394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872" y="1826048"/>
            <a:ext cx="10514231" cy="4721286"/>
          </a:xfrm>
        </p:spPr>
        <p:txBody>
          <a:bodyPr>
            <a:normAutofit lnSpcReduction="10000"/>
          </a:bodyPr>
          <a:lstStyle/>
          <a:p>
            <a:r>
              <a:rPr lang="en-GB" dirty="0"/>
              <a:t>Some of the general feedback:</a:t>
            </a:r>
          </a:p>
          <a:p>
            <a:pPr lvl="1"/>
            <a:r>
              <a:rPr lang="en-GB" dirty="0"/>
              <a:t>VA Coordinator contact essential</a:t>
            </a:r>
          </a:p>
          <a:p>
            <a:pPr lvl="1"/>
            <a:r>
              <a:rPr lang="en-GB" dirty="0"/>
              <a:t>Requests must have benefit to research </a:t>
            </a:r>
            <a:r>
              <a:rPr lang="en-GB" b="1" dirty="0"/>
              <a:t>community</a:t>
            </a:r>
          </a:p>
          <a:p>
            <a:pPr lvl="1"/>
            <a:r>
              <a:rPr lang="en-GB" dirty="0"/>
              <a:t>Not limited to European requesters</a:t>
            </a:r>
          </a:p>
          <a:p>
            <a:pPr lvl="1"/>
            <a:r>
              <a:rPr lang="en-GB" dirty="0"/>
              <a:t>Address wider societal challenges</a:t>
            </a:r>
          </a:p>
          <a:p>
            <a:pPr lvl="1"/>
            <a:r>
              <a:rPr lang="en-GB" dirty="0"/>
              <a:t>Need to demonstrate (not just name) wider support</a:t>
            </a:r>
          </a:p>
          <a:p>
            <a:pPr lvl="1"/>
            <a:r>
              <a:rPr lang="en-GB" dirty="0"/>
              <a:t>Balance coverage with feasibility</a:t>
            </a:r>
          </a:p>
          <a:p>
            <a:pPr lvl="1"/>
            <a:r>
              <a:rPr lang="en-GB" dirty="0"/>
              <a:t>Provide evidence to support statements</a:t>
            </a:r>
          </a:p>
          <a:p>
            <a:pPr lvl="1"/>
            <a:r>
              <a:rPr lang="en-GB" dirty="0"/>
              <a:t>Write request for a general audience (Panel)</a:t>
            </a:r>
          </a:p>
          <a:p>
            <a:pPr lvl="1"/>
            <a:r>
              <a:rPr lang="en-GB" dirty="0"/>
              <a:t>All data generated must be open and FAIR; make use of existing data portals (own institutions or aggregators like GBIF, </a:t>
            </a:r>
            <a:r>
              <a:rPr lang="en-GB" dirty="0" err="1"/>
              <a:t>Genbank</a:t>
            </a:r>
            <a:r>
              <a:rPr lang="en-GB" dirty="0"/>
              <a:t> etc.)</a:t>
            </a:r>
          </a:p>
          <a:p>
            <a:pPr lvl="1"/>
            <a:r>
              <a:rPr lang="en-GB" dirty="0"/>
              <a:t>Costs are challenging – allocated on demand basis</a:t>
            </a:r>
          </a:p>
          <a:p>
            <a:pPr lvl="1"/>
            <a:r>
              <a:rPr lang="en-GB" dirty="0"/>
              <a:t>VA Coordinators can say NO to requests that are not feasible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91624A-5BE1-4D5B-8292-2C1F7084F0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4178" y="1507066"/>
            <a:ext cx="3671363" cy="355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049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 (WP10) Progress to date (1)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EB91700-EE83-4B06-9F4F-708C09394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Coordinators in place at each participating institution</a:t>
            </a:r>
          </a:p>
          <a:p>
            <a:pPr lvl="1"/>
            <a:r>
              <a:rPr lang="en-GB" dirty="0"/>
              <a:t>Tasks are to coordinate between requesters of VA and curators in their institution (also to provide costings to enable requesters to refine proposals</a:t>
            </a:r>
          </a:p>
          <a:p>
            <a:pPr lvl="1"/>
            <a:r>
              <a:rPr lang="en-GB" dirty="0"/>
              <a:t>VA Coordinators not necessarily the person same as TA Coordinators</a:t>
            </a:r>
          </a:p>
          <a:p>
            <a:r>
              <a:rPr lang="en-GB" dirty="0"/>
              <a:t>Ideas Call was run successfully </a:t>
            </a:r>
          </a:p>
          <a:p>
            <a:r>
              <a:rPr lang="en-GB" dirty="0" err="1"/>
              <a:t>ELViS</a:t>
            </a:r>
            <a:r>
              <a:rPr lang="en-GB" dirty="0"/>
              <a:t> (JRA 1) is being developed to handle VA requests – several iterations; </a:t>
            </a:r>
            <a:r>
              <a:rPr lang="en-GB" dirty="0" err="1"/>
              <a:t>Access+ELViS</a:t>
            </a:r>
            <a:r>
              <a:rPr lang="en-GB" dirty="0"/>
              <a:t> meetings will be regular to handle teething problems</a:t>
            </a:r>
          </a:p>
          <a:p>
            <a:r>
              <a:rPr lang="en-GB" dirty="0"/>
              <a:t>Requests are being received by VA Coordinators at most participating institutions (18 of 19)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672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1406216"/>
            <a:ext cx="12190413" cy="545337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 (WP10) Progress to date (2)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EB91700-EE83-4B06-9F4F-708C09394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Deadline for requesters to contact VA Coordinators was put back to 30 April (purpose of deadline was to alleviate last-minute rush of requests that are more complex than TA – institutions can still accept requests!)</a:t>
            </a:r>
          </a:p>
          <a:p>
            <a:r>
              <a:rPr lang="en-GB" dirty="0"/>
              <a:t>Requests to date cover a range of collections; several involve more than one VA institution</a:t>
            </a:r>
          </a:p>
          <a:p>
            <a:pPr lvl="1"/>
            <a:r>
              <a:rPr lang="en-GB" dirty="0"/>
              <a:t>Invasive species of Oxalis – several institutions</a:t>
            </a:r>
          </a:p>
          <a:p>
            <a:r>
              <a:rPr lang="en-GB" dirty="0"/>
              <a:t>Only some have been entered into the </a:t>
            </a:r>
            <a:r>
              <a:rPr lang="en-GB" dirty="0" err="1"/>
              <a:t>ELViS</a:t>
            </a:r>
            <a:r>
              <a:rPr lang="en-GB" dirty="0"/>
              <a:t> platform – majority in development still</a:t>
            </a:r>
          </a:p>
          <a:p>
            <a:r>
              <a:rPr lang="en-GB" dirty="0"/>
              <a:t> </a:t>
            </a:r>
            <a:r>
              <a:rPr lang="en-GB" dirty="0" err="1"/>
              <a:t>ELViS</a:t>
            </a:r>
            <a:r>
              <a:rPr lang="en-GB" dirty="0"/>
              <a:t> functionality for VA being worked on at speed  </a:t>
            </a:r>
          </a:p>
          <a:p>
            <a:r>
              <a:rPr lang="en-GB" dirty="0"/>
              <a:t>COVID19 has affected the programme (more later)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189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efault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93529</TotalTime>
  <Words>1130</Words>
  <Application>Microsoft Office PowerPoint</Application>
  <PresentationFormat>Custom</PresentationFormat>
  <Paragraphs>109</Paragraphs>
  <Slides>14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Montserrat Light</vt:lpstr>
      <vt:lpstr>Vaud</vt:lpstr>
      <vt:lpstr>Default Theme</vt:lpstr>
      <vt:lpstr>1_Office Theme</vt:lpstr>
      <vt:lpstr>Image</vt:lpstr>
      <vt:lpstr>PowerPoint Presentation</vt:lpstr>
      <vt:lpstr>WP10 – what is Virtual Access in SYNTHESYS+?</vt:lpstr>
      <vt:lpstr>Summary of VA (WP10) aims + objectives</vt:lpstr>
      <vt:lpstr>VA (WP10) Programme Summary (1)</vt:lpstr>
      <vt:lpstr>VA (WP10) Programme Summary (2)</vt:lpstr>
      <vt:lpstr>2019 Ideas Call (WP10) </vt:lpstr>
      <vt:lpstr>2019 Ideas Call (WP10) </vt:lpstr>
      <vt:lpstr>VA (WP10) Progress to date (1) </vt:lpstr>
      <vt:lpstr>VA (WP10) Progress to date (2)</vt:lpstr>
      <vt:lpstr>Progress on VA (WP10) Milestones and  Deliverables</vt:lpstr>
      <vt:lpstr>Dissemination Progress + Plans WP10</vt:lpstr>
      <vt:lpstr>PowerPoint Presentation</vt:lpstr>
      <vt:lpstr>Meetings and stakeholders – VA (WP10)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Wilson</dc:creator>
  <cp:lastModifiedBy>Kristina Gorman</cp:lastModifiedBy>
  <cp:revision>14639</cp:revision>
  <dcterms:created xsi:type="dcterms:W3CDTF">2014-11-12T21:47:38Z</dcterms:created>
  <dcterms:modified xsi:type="dcterms:W3CDTF">2020-04-29T07:29:14Z</dcterms:modified>
</cp:coreProperties>
</file>