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17" r:id="rId2"/>
    <p:sldId id="311" r:id="rId3"/>
    <p:sldId id="333" r:id="rId4"/>
    <p:sldId id="327" r:id="rId5"/>
    <p:sldId id="328" r:id="rId6"/>
    <p:sldId id="330" r:id="rId7"/>
    <p:sldId id="323" r:id="rId8"/>
    <p:sldId id="326" r:id="rId9"/>
    <p:sldId id="319" r:id="rId10"/>
    <p:sldId id="313" r:id="rId11"/>
    <p:sldId id="331" r:id="rId12"/>
    <p:sldId id="320" r:id="rId13"/>
  </p:sldIdLst>
  <p:sldSz cx="12190413" cy="6858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792" autoAdjust="0"/>
  </p:normalViewPr>
  <p:slideViewPr>
    <p:cSldViewPr>
      <p:cViewPr varScale="1">
        <p:scale>
          <a:sx n="62" d="100"/>
          <a:sy n="62" d="100"/>
        </p:scale>
        <p:origin x="804" y="56"/>
      </p:cViewPr>
      <p:guideLst>
        <p:guide orient="horz" pos="2160"/>
        <p:guide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Call 1</c:v>
          </c:tx>
          <c:invertIfNegative val="0"/>
          <c:cat>
            <c:strRef>
              <c:f>'Application Summary'!$B$4:$B$16</c:f>
              <c:strCache>
                <c:ptCount val="13"/>
                <c:pt idx="0">
                  <c:v>AT</c:v>
                </c:pt>
                <c:pt idx="1">
                  <c:v>BE</c:v>
                </c:pt>
                <c:pt idx="2">
                  <c:v>CZ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  <c:pt idx="11">
                  <c:v>NL</c:v>
                </c:pt>
                <c:pt idx="12">
                  <c:v>SE</c:v>
                </c:pt>
              </c:strCache>
            </c:strRef>
          </c:cat>
          <c:val>
            <c:numRef>
              <c:f>'Application Summary'!$C$4:$C$16</c:f>
              <c:numCache>
                <c:formatCode>General</c:formatCode>
                <c:ptCount val="13"/>
                <c:pt idx="0" formatCode="0">
                  <c:v>68</c:v>
                </c:pt>
                <c:pt idx="1">
                  <c:v>59</c:v>
                </c:pt>
                <c:pt idx="2">
                  <c:v>31</c:v>
                </c:pt>
                <c:pt idx="3">
                  <c:v>75</c:v>
                </c:pt>
                <c:pt idx="4">
                  <c:v>23</c:v>
                </c:pt>
                <c:pt idx="5">
                  <c:v>39</c:v>
                </c:pt>
                <c:pt idx="6">
                  <c:v>18</c:v>
                </c:pt>
                <c:pt idx="7">
                  <c:v>84</c:v>
                </c:pt>
                <c:pt idx="8">
                  <c:v>130</c:v>
                </c:pt>
                <c:pt idx="9">
                  <c:v>37</c:v>
                </c:pt>
                <c:pt idx="1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A-40AA-B141-23874006EF95}"/>
            </c:ext>
          </c:extLst>
        </c:ser>
        <c:ser>
          <c:idx val="1"/>
          <c:order val="1"/>
          <c:tx>
            <c:v>Call 2</c:v>
          </c:tx>
          <c:invertIfNegative val="0"/>
          <c:cat>
            <c:strRef>
              <c:f>'Application Summary'!$B$4:$B$16</c:f>
              <c:strCache>
                <c:ptCount val="13"/>
                <c:pt idx="0">
                  <c:v>AT</c:v>
                </c:pt>
                <c:pt idx="1">
                  <c:v>BE</c:v>
                </c:pt>
                <c:pt idx="2">
                  <c:v>CZ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  <c:pt idx="11">
                  <c:v>NL</c:v>
                </c:pt>
                <c:pt idx="12">
                  <c:v>SE</c:v>
                </c:pt>
              </c:strCache>
            </c:strRef>
          </c:cat>
          <c:val>
            <c:numRef>
              <c:f>'Application Summary'!$F$4:$F$16</c:f>
              <c:numCache>
                <c:formatCode>General</c:formatCode>
                <c:ptCount val="13"/>
                <c:pt idx="0">
                  <c:v>49</c:v>
                </c:pt>
                <c:pt idx="1">
                  <c:v>50</c:v>
                </c:pt>
                <c:pt idx="2">
                  <c:v>24</c:v>
                </c:pt>
                <c:pt idx="3">
                  <c:v>64</c:v>
                </c:pt>
                <c:pt idx="4">
                  <c:v>28</c:v>
                </c:pt>
                <c:pt idx="5">
                  <c:v>31</c:v>
                </c:pt>
                <c:pt idx="6">
                  <c:v>13</c:v>
                </c:pt>
                <c:pt idx="7">
                  <c:v>71</c:v>
                </c:pt>
                <c:pt idx="8">
                  <c:v>163</c:v>
                </c:pt>
                <c:pt idx="9">
                  <c:v>22</c:v>
                </c:pt>
                <c:pt idx="10">
                  <c:v>14</c:v>
                </c:pt>
                <c:pt idx="11">
                  <c:v>21</c:v>
                </c:pt>
                <c:pt idx="12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A-40AA-B141-23874006EF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251008"/>
        <c:axId val="17225254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v>Call 3</c:v>
                </c:tx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'Application Summary'!$B$4:$B$16</c15:sqref>
                        </c15:formulaRef>
                      </c:ext>
                    </c:extLst>
                    <c:strCache>
                      <c:ptCount val="13"/>
                      <c:pt idx="0">
                        <c:v>AT</c:v>
                      </c:pt>
                      <c:pt idx="1">
                        <c:v>BE</c:v>
                      </c:pt>
                      <c:pt idx="2">
                        <c:v>CZ</c:v>
                      </c:pt>
                      <c:pt idx="3">
                        <c:v>DE</c:v>
                      </c:pt>
                      <c:pt idx="4">
                        <c:v>DK</c:v>
                      </c:pt>
                      <c:pt idx="5">
                        <c:v>ES</c:v>
                      </c:pt>
                      <c:pt idx="6">
                        <c:v>FI</c:v>
                      </c:pt>
                      <c:pt idx="7">
                        <c:v>FR</c:v>
                      </c:pt>
                      <c:pt idx="8">
                        <c:v>GB</c:v>
                      </c:pt>
                      <c:pt idx="9">
                        <c:v>HU</c:v>
                      </c:pt>
                      <c:pt idx="10">
                        <c:v>IL</c:v>
                      </c:pt>
                      <c:pt idx="11">
                        <c:v>NL</c:v>
                      </c:pt>
                      <c:pt idx="12">
                        <c:v>SE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'Application Summary'!$I$4:$I$16</c15:sqref>
                        </c15:formulaRef>
                      </c:ext>
                    </c:extLst>
                    <c:numCache>
                      <c:formatCode>General</c:formatCode>
                      <c:ptCount val="13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694A-40AA-B141-23874006EF95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v>Call 4</c:v>
                </c:tx>
                <c:invertIfNegative val="0"/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'Application Summary'!$L$4:$L$16</c15:sqref>
                        </c15:formulaRef>
                      </c:ext>
                    </c:extLst>
                    <c:numCache>
                      <c:formatCode>General</c:formatCode>
                      <c:ptCount val="1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94A-40AA-B141-23874006EF95}"/>
                  </c:ext>
                </c:extLst>
              </c15:ser>
            </c15:filteredBarSeries>
          </c:ext>
        </c:extLst>
      </c:barChart>
      <c:catAx>
        <c:axId val="172251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72252544"/>
        <c:crosses val="autoZero"/>
        <c:auto val="1"/>
        <c:lblAlgn val="ctr"/>
        <c:lblOffset val="100"/>
        <c:noMultiLvlLbl val="0"/>
      </c:catAx>
      <c:valAx>
        <c:axId val="17225254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7225100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/>
              <a:t>Country</a:t>
            </a:r>
            <a:r>
              <a:rPr lang="en-GB" baseline="0" dirty="0"/>
              <a:t> of</a:t>
            </a:r>
            <a:r>
              <a:rPr lang="en-GB" dirty="0"/>
              <a:t> home institution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'Home Institution'!$K$2</c:f>
              <c:strCache>
                <c:ptCount val="1"/>
                <c:pt idx="0">
                  <c:v>Total Eligible</c:v>
                </c:pt>
              </c:strCache>
            </c:strRef>
          </c:tx>
          <c:invertIfNegative val="0"/>
          <c:cat>
            <c:strRef>
              <c:f>'Home Institution'!$B$3:$B$33</c:f>
              <c:strCache>
                <c:ptCount val="31"/>
                <c:pt idx="0">
                  <c:v>SPAIN</c:v>
                </c:pt>
                <c:pt idx="1">
                  <c:v>OTHERS</c:v>
                </c:pt>
                <c:pt idx="2">
                  <c:v>ITALY</c:v>
                </c:pt>
                <c:pt idx="3">
                  <c:v>GERMANY</c:v>
                </c:pt>
                <c:pt idx="4">
                  <c:v>POLAND</c:v>
                </c:pt>
                <c:pt idx="5">
                  <c:v>UNITED KINGDOM</c:v>
                </c:pt>
                <c:pt idx="6">
                  <c:v>FRANCE</c:v>
                </c:pt>
                <c:pt idx="7">
                  <c:v>CZECH REPUBLIC</c:v>
                </c:pt>
                <c:pt idx="8">
                  <c:v>ISRAEL</c:v>
                </c:pt>
                <c:pt idx="9">
                  <c:v>TURKEY</c:v>
                </c:pt>
                <c:pt idx="10">
                  <c:v>BULGARIA</c:v>
                </c:pt>
                <c:pt idx="11">
                  <c:v>PORTUGAL</c:v>
                </c:pt>
                <c:pt idx="12">
                  <c:v>HUNGARY</c:v>
                </c:pt>
                <c:pt idx="13">
                  <c:v>ROMANIA</c:v>
                </c:pt>
                <c:pt idx="14">
                  <c:v>FINLAND</c:v>
                </c:pt>
                <c:pt idx="15">
                  <c:v>SWEDEN</c:v>
                </c:pt>
                <c:pt idx="16">
                  <c:v>CROATIA</c:v>
                </c:pt>
                <c:pt idx="17">
                  <c:v>GREECE</c:v>
                </c:pt>
                <c:pt idx="18">
                  <c:v>SWITZERLAND</c:v>
                </c:pt>
                <c:pt idx="19">
                  <c:v>AUSTRIA</c:v>
                </c:pt>
                <c:pt idx="20">
                  <c:v>BELGIUM</c:v>
                </c:pt>
                <c:pt idx="21">
                  <c:v>SERBIA</c:v>
                </c:pt>
                <c:pt idx="22">
                  <c:v>SLOVAKIA</c:v>
                </c:pt>
                <c:pt idx="23">
                  <c:v>DENMARK</c:v>
                </c:pt>
                <c:pt idx="24">
                  <c:v>INTERNATIONAL ORGANISATION</c:v>
                </c:pt>
                <c:pt idx="25">
                  <c:v>NETHERLANDS</c:v>
                </c:pt>
                <c:pt idx="26">
                  <c:v>NORTH MACEDONIA</c:v>
                </c:pt>
                <c:pt idx="27">
                  <c:v>NORWAY</c:v>
                </c:pt>
                <c:pt idx="28">
                  <c:v>BOSNIA AND HERZEGOVINA</c:v>
                </c:pt>
                <c:pt idx="29">
                  <c:v>MONTENEGRO</c:v>
                </c:pt>
                <c:pt idx="30">
                  <c:v>&lt;3 apps*</c:v>
                </c:pt>
              </c:strCache>
            </c:strRef>
          </c:cat>
          <c:val>
            <c:numRef>
              <c:f>'Home Institution'!$K$3:$K$33</c:f>
              <c:numCache>
                <c:formatCode>General</c:formatCode>
                <c:ptCount val="31"/>
                <c:pt idx="0">
                  <c:v>75</c:v>
                </c:pt>
                <c:pt idx="1">
                  <c:v>69</c:v>
                </c:pt>
                <c:pt idx="2">
                  <c:v>56</c:v>
                </c:pt>
                <c:pt idx="3">
                  <c:v>46</c:v>
                </c:pt>
                <c:pt idx="4">
                  <c:v>41</c:v>
                </c:pt>
                <c:pt idx="5">
                  <c:v>35</c:v>
                </c:pt>
                <c:pt idx="6">
                  <c:v>25</c:v>
                </c:pt>
                <c:pt idx="7">
                  <c:v>21</c:v>
                </c:pt>
                <c:pt idx="8">
                  <c:v>20</c:v>
                </c:pt>
                <c:pt idx="9">
                  <c:v>19</c:v>
                </c:pt>
                <c:pt idx="10">
                  <c:v>15</c:v>
                </c:pt>
                <c:pt idx="11">
                  <c:v>15</c:v>
                </c:pt>
                <c:pt idx="12">
                  <c:v>13</c:v>
                </c:pt>
                <c:pt idx="13">
                  <c:v>12</c:v>
                </c:pt>
                <c:pt idx="14">
                  <c:v>10</c:v>
                </c:pt>
                <c:pt idx="15">
                  <c:v>10</c:v>
                </c:pt>
                <c:pt idx="16">
                  <c:v>9</c:v>
                </c:pt>
                <c:pt idx="17">
                  <c:v>9</c:v>
                </c:pt>
                <c:pt idx="18">
                  <c:v>9</c:v>
                </c:pt>
                <c:pt idx="19">
                  <c:v>8</c:v>
                </c:pt>
                <c:pt idx="20">
                  <c:v>7</c:v>
                </c:pt>
                <c:pt idx="21">
                  <c:v>7</c:v>
                </c:pt>
                <c:pt idx="22">
                  <c:v>6</c:v>
                </c:pt>
                <c:pt idx="23">
                  <c:v>5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3</c:v>
                </c:pt>
                <c:pt idx="2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23-468B-ACE5-8FDE19D6CE99}"/>
            </c:ext>
          </c:extLst>
        </c:ser>
        <c:ser>
          <c:idx val="1"/>
          <c:order val="1"/>
          <c:tx>
            <c:strRef>
              <c:f>'Home Institution'!$L$2</c:f>
              <c:strCache>
                <c:ptCount val="1"/>
                <c:pt idx="0">
                  <c:v>Total Accepted</c:v>
                </c:pt>
              </c:strCache>
            </c:strRef>
          </c:tx>
          <c:invertIfNegative val="0"/>
          <c:cat>
            <c:strRef>
              <c:f>'Home Institution'!$B$3:$B$33</c:f>
              <c:strCache>
                <c:ptCount val="31"/>
                <c:pt idx="0">
                  <c:v>SPAIN</c:v>
                </c:pt>
                <c:pt idx="1">
                  <c:v>OTHERS</c:v>
                </c:pt>
                <c:pt idx="2">
                  <c:v>ITALY</c:v>
                </c:pt>
                <c:pt idx="3">
                  <c:v>GERMANY</c:v>
                </c:pt>
                <c:pt idx="4">
                  <c:v>POLAND</c:v>
                </c:pt>
                <c:pt idx="5">
                  <c:v>UNITED KINGDOM</c:v>
                </c:pt>
                <c:pt idx="6">
                  <c:v>FRANCE</c:v>
                </c:pt>
                <c:pt idx="7">
                  <c:v>CZECH REPUBLIC</c:v>
                </c:pt>
                <c:pt idx="8">
                  <c:v>ISRAEL</c:v>
                </c:pt>
                <c:pt idx="9">
                  <c:v>TURKEY</c:v>
                </c:pt>
                <c:pt idx="10">
                  <c:v>BULGARIA</c:v>
                </c:pt>
                <c:pt idx="11">
                  <c:v>PORTUGAL</c:v>
                </c:pt>
                <c:pt idx="12">
                  <c:v>HUNGARY</c:v>
                </c:pt>
                <c:pt idx="13">
                  <c:v>ROMANIA</c:v>
                </c:pt>
                <c:pt idx="14">
                  <c:v>FINLAND</c:v>
                </c:pt>
                <c:pt idx="15">
                  <c:v>SWEDEN</c:v>
                </c:pt>
                <c:pt idx="16">
                  <c:v>CROATIA</c:v>
                </c:pt>
                <c:pt idx="17">
                  <c:v>GREECE</c:v>
                </c:pt>
                <c:pt idx="18">
                  <c:v>SWITZERLAND</c:v>
                </c:pt>
                <c:pt idx="19">
                  <c:v>AUSTRIA</c:v>
                </c:pt>
                <c:pt idx="20">
                  <c:v>BELGIUM</c:v>
                </c:pt>
                <c:pt idx="21">
                  <c:v>SERBIA</c:v>
                </c:pt>
                <c:pt idx="22">
                  <c:v>SLOVAKIA</c:v>
                </c:pt>
                <c:pt idx="23">
                  <c:v>DENMARK</c:v>
                </c:pt>
                <c:pt idx="24">
                  <c:v>INTERNATIONAL ORGANISATION</c:v>
                </c:pt>
                <c:pt idx="25">
                  <c:v>NETHERLANDS</c:v>
                </c:pt>
                <c:pt idx="26">
                  <c:v>NORTH MACEDONIA</c:v>
                </c:pt>
                <c:pt idx="27">
                  <c:v>NORWAY</c:v>
                </c:pt>
                <c:pt idx="28">
                  <c:v>BOSNIA AND HERZEGOVINA</c:v>
                </c:pt>
                <c:pt idx="29">
                  <c:v>MONTENEGRO</c:v>
                </c:pt>
                <c:pt idx="30">
                  <c:v>&lt;3 apps*</c:v>
                </c:pt>
              </c:strCache>
            </c:strRef>
          </c:cat>
          <c:val>
            <c:numRef>
              <c:f>'Home Institution'!$L$3:$L$33</c:f>
              <c:numCache>
                <c:formatCode>General</c:formatCode>
                <c:ptCount val="31"/>
                <c:pt idx="0">
                  <c:v>18</c:v>
                </c:pt>
                <c:pt idx="1">
                  <c:v>15</c:v>
                </c:pt>
                <c:pt idx="2">
                  <c:v>21</c:v>
                </c:pt>
                <c:pt idx="3">
                  <c:v>14</c:v>
                </c:pt>
                <c:pt idx="4">
                  <c:v>12</c:v>
                </c:pt>
                <c:pt idx="5">
                  <c:v>14</c:v>
                </c:pt>
                <c:pt idx="6">
                  <c:v>9</c:v>
                </c:pt>
                <c:pt idx="7">
                  <c:v>9</c:v>
                </c:pt>
                <c:pt idx="8">
                  <c:v>9</c:v>
                </c:pt>
                <c:pt idx="9">
                  <c:v>4</c:v>
                </c:pt>
                <c:pt idx="10">
                  <c:v>3</c:v>
                </c:pt>
                <c:pt idx="11">
                  <c:v>8</c:v>
                </c:pt>
                <c:pt idx="12">
                  <c:v>4</c:v>
                </c:pt>
                <c:pt idx="13">
                  <c:v>1</c:v>
                </c:pt>
                <c:pt idx="14">
                  <c:v>0</c:v>
                </c:pt>
                <c:pt idx="15">
                  <c:v>7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3</c:v>
                </c:pt>
                <c:pt idx="20">
                  <c:v>5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0</c:v>
                </c:pt>
                <c:pt idx="25">
                  <c:v>1</c:v>
                </c:pt>
                <c:pt idx="26">
                  <c:v>2</c:v>
                </c:pt>
                <c:pt idx="27">
                  <c:v>3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23-468B-ACE5-8FDE19D6C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555328"/>
        <c:axId val="175556864"/>
      </c:barChart>
      <c:catAx>
        <c:axId val="1755553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75556864"/>
        <c:crosses val="autoZero"/>
        <c:auto val="1"/>
        <c:lblAlgn val="ctr"/>
        <c:lblOffset val="100"/>
        <c:noMultiLvlLbl val="0"/>
      </c:catAx>
      <c:valAx>
        <c:axId val="175556864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7555532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Nationality</a:t>
            </a:r>
            <a:r>
              <a:rPr lang="en-GB" baseline="0"/>
              <a:t> of</a:t>
            </a:r>
            <a:r>
              <a:rPr lang="en-GB"/>
              <a:t> applicant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'Applicant Nationality'!$K$2</c:f>
              <c:strCache>
                <c:ptCount val="1"/>
                <c:pt idx="0">
                  <c:v>Total Eligible</c:v>
                </c:pt>
              </c:strCache>
            </c:strRef>
          </c:tx>
          <c:invertIfNegative val="0"/>
          <c:cat>
            <c:strRef>
              <c:f>'Applicant Nationality'!$B$3:$B$33</c:f>
              <c:strCache>
                <c:ptCount val="31"/>
                <c:pt idx="0">
                  <c:v>OTHERS</c:v>
                </c:pt>
                <c:pt idx="1">
                  <c:v>SPAIN</c:v>
                </c:pt>
                <c:pt idx="2">
                  <c:v>ITALY</c:v>
                </c:pt>
                <c:pt idx="3">
                  <c:v>POLAND</c:v>
                </c:pt>
                <c:pt idx="4">
                  <c:v>GERMANY</c:v>
                </c:pt>
                <c:pt idx="5">
                  <c:v>FRANCE</c:v>
                </c:pt>
                <c:pt idx="6">
                  <c:v>CZECH REPUBLIC</c:v>
                </c:pt>
                <c:pt idx="7">
                  <c:v>UNITED KINGDOM</c:v>
                </c:pt>
                <c:pt idx="8">
                  <c:v>GREECE</c:v>
                </c:pt>
                <c:pt idx="9">
                  <c:v>TURKEY</c:v>
                </c:pt>
                <c:pt idx="10">
                  <c:v>BULGARIA</c:v>
                </c:pt>
                <c:pt idx="11">
                  <c:v>PORTUGAL</c:v>
                </c:pt>
                <c:pt idx="12">
                  <c:v>HUNGARY</c:v>
                </c:pt>
                <c:pt idx="13">
                  <c:v>ROMANIA</c:v>
                </c:pt>
                <c:pt idx="14">
                  <c:v>CROATIA</c:v>
                </c:pt>
                <c:pt idx="15">
                  <c:v>ISRAEL</c:v>
                </c:pt>
                <c:pt idx="16">
                  <c:v>NETHERLANDS</c:v>
                </c:pt>
                <c:pt idx="17">
                  <c:v>SERBIA</c:v>
                </c:pt>
                <c:pt idx="18">
                  <c:v>BELGIUM</c:v>
                </c:pt>
                <c:pt idx="19">
                  <c:v>SWITZERLAND</c:v>
                </c:pt>
                <c:pt idx="20">
                  <c:v>NORTH MACEDONIA</c:v>
                </c:pt>
                <c:pt idx="21">
                  <c:v>AUSTRIA</c:v>
                </c:pt>
                <c:pt idx="22">
                  <c:v>BOSNIA AND HERZEGOVINA</c:v>
                </c:pt>
                <c:pt idx="23">
                  <c:v>SLOVAKIA</c:v>
                </c:pt>
                <c:pt idx="24">
                  <c:v>DENMARK</c:v>
                </c:pt>
                <c:pt idx="25">
                  <c:v>FINLAND</c:v>
                </c:pt>
                <c:pt idx="26">
                  <c:v>MONTENEGRO</c:v>
                </c:pt>
                <c:pt idx="27">
                  <c:v>ESTONIA</c:v>
                </c:pt>
                <c:pt idx="28">
                  <c:v>SWEDEN</c:v>
                </c:pt>
                <c:pt idx="29">
                  <c:v>SLOVENIA</c:v>
                </c:pt>
                <c:pt idx="30">
                  <c:v>&lt;2 apps*</c:v>
                </c:pt>
              </c:strCache>
            </c:strRef>
          </c:cat>
          <c:val>
            <c:numRef>
              <c:f>'Applicant Nationality'!$K$3:$K$33</c:f>
              <c:numCache>
                <c:formatCode>General</c:formatCode>
                <c:ptCount val="31"/>
                <c:pt idx="0">
                  <c:v>128</c:v>
                </c:pt>
                <c:pt idx="1">
                  <c:v>85</c:v>
                </c:pt>
                <c:pt idx="2">
                  <c:v>58</c:v>
                </c:pt>
                <c:pt idx="3">
                  <c:v>40</c:v>
                </c:pt>
                <c:pt idx="4">
                  <c:v>31</c:v>
                </c:pt>
                <c:pt idx="5">
                  <c:v>26</c:v>
                </c:pt>
                <c:pt idx="6">
                  <c:v>21</c:v>
                </c:pt>
                <c:pt idx="7">
                  <c:v>21</c:v>
                </c:pt>
                <c:pt idx="8">
                  <c:v>19</c:v>
                </c:pt>
                <c:pt idx="9">
                  <c:v>19</c:v>
                </c:pt>
                <c:pt idx="10">
                  <c:v>15</c:v>
                </c:pt>
                <c:pt idx="11">
                  <c:v>14</c:v>
                </c:pt>
                <c:pt idx="12">
                  <c:v>12</c:v>
                </c:pt>
                <c:pt idx="13">
                  <c:v>12</c:v>
                </c:pt>
                <c:pt idx="14">
                  <c:v>9</c:v>
                </c:pt>
                <c:pt idx="15">
                  <c:v>9</c:v>
                </c:pt>
                <c:pt idx="16">
                  <c:v>8</c:v>
                </c:pt>
                <c:pt idx="17">
                  <c:v>7</c:v>
                </c:pt>
                <c:pt idx="18">
                  <c:v>6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4D-438C-A908-48C3EC63290E}"/>
            </c:ext>
          </c:extLst>
        </c:ser>
        <c:ser>
          <c:idx val="1"/>
          <c:order val="1"/>
          <c:tx>
            <c:strRef>
              <c:f>'Applicant Nationality'!$L$2</c:f>
              <c:strCache>
                <c:ptCount val="1"/>
                <c:pt idx="0">
                  <c:v>Total Accepted</c:v>
                </c:pt>
              </c:strCache>
            </c:strRef>
          </c:tx>
          <c:invertIfNegative val="0"/>
          <c:cat>
            <c:strRef>
              <c:f>'Applicant Nationality'!$B$3:$B$33</c:f>
              <c:strCache>
                <c:ptCount val="31"/>
                <c:pt idx="0">
                  <c:v>OTHERS</c:v>
                </c:pt>
                <c:pt idx="1">
                  <c:v>SPAIN</c:v>
                </c:pt>
                <c:pt idx="2">
                  <c:v>ITALY</c:v>
                </c:pt>
                <c:pt idx="3">
                  <c:v>POLAND</c:v>
                </c:pt>
                <c:pt idx="4">
                  <c:v>GERMANY</c:v>
                </c:pt>
                <c:pt idx="5">
                  <c:v>FRANCE</c:v>
                </c:pt>
                <c:pt idx="6">
                  <c:v>CZECH REPUBLIC</c:v>
                </c:pt>
                <c:pt idx="7">
                  <c:v>UNITED KINGDOM</c:v>
                </c:pt>
                <c:pt idx="8">
                  <c:v>GREECE</c:v>
                </c:pt>
                <c:pt idx="9">
                  <c:v>TURKEY</c:v>
                </c:pt>
                <c:pt idx="10">
                  <c:v>BULGARIA</c:v>
                </c:pt>
                <c:pt idx="11">
                  <c:v>PORTUGAL</c:v>
                </c:pt>
                <c:pt idx="12">
                  <c:v>HUNGARY</c:v>
                </c:pt>
                <c:pt idx="13">
                  <c:v>ROMANIA</c:v>
                </c:pt>
                <c:pt idx="14">
                  <c:v>CROATIA</c:v>
                </c:pt>
                <c:pt idx="15">
                  <c:v>ISRAEL</c:v>
                </c:pt>
                <c:pt idx="16">
                  <c:v>NETHERLANDS</c:v>
                </c:pt>
                <c:pt idx="17">
                  <c:v>SERBIA</c:v>
                </c:pt>
                <c:pt idx="18">
                  <c:v>BELGIUM</c:v>
                </c:pt>
                <c:pt idx="19">
                  <c:v>SWITZERLAND</c:v>
                </c:pt>
                <c:pt idx="20">
                  <c:v>NORTH MACEDONIA</c:v>
                </c:pt>
                <c:pt idx="21">
                  <c:v>AUSTRIA</c:v>
                </c:pt>
                <c:pt idx="22">
                  <c:v>BOSNIA AND HERZEGOVINA</c:v>
                </c:pt>
                <c:pt idx="23">
                  <c:v>SLOVAKIA</c:v>
                </c:pt>
                <c:pt idx="24">
                  <c:v>DENMARK</c:v>
                </c:pt>
                <c:pt idx="25">
                  <c:v>FINLAND</c:v>
                </c:pt>
                <c:pt idx="26">
                  <c:v>MONTENEGRO</c:v>
                </c:pt>
                <c:pt idx="27">
                  <c:v>ESTONIA</c:v>
                </c:pt>
                <c:pt idx="28">
                  <c:v>SWEDEN</c:v>
                </c:pt>
                <c:pt idx="29">
                  <c:v>SLOVENIA</c:v>
                </c:pt>
                <c:pt idx="30">
                  <c:v>&lt;2 apps*</c:v>
                </c:pt>
              </c:strCache>
            </c:strRef>
          </c:cat>
          <c:val>
            <c:numRef>
              <c:f>'Applicant Nationality'!$L$3:$L$33</c:f>
              <c:numCache>
                <c:formatCode>General</c:formatCode>
                <c:ptCount val="31"/>
                <c:pt idx="0">
                  <c:v>35</c:v>
                </c:pt>
                <c:pt idx="1">
                  <c:v>23</c:v>
                </c:pt>
                <c:pt idx="2">
                  <c:v>20</c:v>
                </c:pt>
                <c:pt idx="3">
                  <c:v>13</c:v>
                </c:pt>
                <c:pt idx="4">
                  <c:v>11</c:v>
                </c:pt>
                <c:pt idx="5">
                  <c:v>7</c:v>
                </c:pt>
                <c:pt idx="6">
                  <c:v>9</c:v>
                </c:pt>
                <c:pt idx="7">
                  <c:v>8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9</c:v>
                </c:pt>
                <c:pt idx="12">
                  <c:v>3</c:v>
                </c:pt>
                <c:pt idx="13">
                  <c:v>1</c:v>
                </c:pt>
                <c:pt idx="14">
                  <c:v>1</c:v>
                </c:pt>
                <c:pt idx="15">
                  <c:v>4</c:v>
                </c:pt>
                <c:pt idx="16">
                  <c:v>2</c:v>
                </c:pt>
                <c:pt idx="17">
                  <c:v>1</c:v>
                </c:pt>
                <c:pt idx="18">
                  <c:v>4</c:v>
                </c:pt>
                <c:pt idx="19">
                  <c:v>0</c:v>
                </c:pt>
                <c:pt idx="20">
                  <c:v>3</c:v>
                </c:pt>
                <c:pt idx="21">
                  <c:v>1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4D-438C-A908-48C3EC632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555328"/>
        <c:axId val="175556864"/>
      </c:barChart>
      <c:catAx>
        <c:axId val="1755553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75556864"/>
        <c:crosses val="autoZero"/>
        <c:auto val="1"/>
        <c:lblAlgn val="ctr"/>
        <c:lblOffset val="100"/>
        <c:noMultiLvlLbl val="0"/>
      </c:catAx>
      <c:valAx>
        <c:axId val="175556864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7555532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GB" sz="2400">
                <a:solidFill>
                  <a:schemeClr val="bg1"/>
                </a:solidFill>
              </a:rPr>
              <a:t>Researcher</a:t>
            </a:r>
            <a:r>
              <a:rPr lang="en-GB" sz="2400" baseline="0">
                <a:solidFill>
                  <a:schemeClr val="bg1"/>
                </a:solidFill>
              </a:rPr>
              <a:t> Status of Applicants (Calls 1-2)</a:t>
            </a:r>
            <a:endParaRPr lang="en-GB" sz="2400">
              <a:solidFill>
                <a:schemeClr val="bg1"/>
              </a:solidFill>
            </a:endParaRP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0819-4B28-AFDA-C472AE7D0D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'Primary Interest and Experience'!$G$3:$G$7</c:f>
              <c:strCache>
                <c:ptCount val="5"/>
                <c:pt idx="0">
                  <c:v>Postgrad</c:v>
                </c:pt>
                <c:pt idx="1">
                  <c:v>Postdoc</c:v>
                </c:pt>
                <c:pt idx="2">
                  <c:v>Experienced</c:v>
                </c:pt>
                <c:pt idx="3">
                  <c:v>Undergrad</c:v>
                </c:pt>
                <c:pt idx="4">
                  <c:v>Technician</c:v>
                </c:pt>
              </c:strCache>
            </c:strRef>
          </c:cat>
          <c:val>
            <c:numRef>
              <c:f>'Primary Interest and Experience'!$H$3:$H$7</c:f>
              <c:numCache>
                <c:formatCode>General</c:formatCode>
                <c:ptCount val="5"/>
                <c:pt idx="0">
                  <c:v>240</c:v>
                </c:pt>
                <c:pt idx="1">
                  <c:v>280</c:v>
                </c:pt>
                <c:pt idx="2">
                  <c:v>270</c:v>
                </c:pt>
                <c:pt idx="3">
                  <c:v>20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19-4B28-AFDA-C472AE7D0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Gender</a:t>
            </a:r>
            <a:r>
              <a:rPr lang="en-US" baseline="0" dirty="0">
                <a:solidFill>
                  <a:schemeClr val="bg1"/>
                </a:solidFill>
              </a:rPr>
              <a:t> C</a:t>
            </a:r>
            <a:r>
              <a:rPr lang="en-US" dirty="0">
                <a:solidFill>
                  <a:schemeClr val="bg1"/>
                </a:solidFill>
              </a:rPr>
              <a:t>all 1 all applicants</a:t>
            </a:r>
          </a:p>
        </c:rich>
      </c:tx>
      <c:layout>
        <c:manualLayout>
          <c:xMode val="edge"/>
          <c:yMode val="edge"/>
          <c:x val="0.14520227607208014"/>
          <c:y val="6.185370187100142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24843503089246"/>
          <c:y val="0.19873935337068582"/>
          <c:w val="0.58257055077417652"/>
          <c:h val="0.6972607089700531"/>
        </c:manualLayout>
      </c:layout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Gender!$B$28:$B$29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Gender!$C$28:$C$29</c:f>
              <c:numCache>
                <c:formatCode>General</c:formatCode>
                <c:ptCount val="2"/>
                <c:pt idx="0">
                  <c:v>325</c:v>
                </c:pt>
                <c:pt idx="1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C7-48DC-98B0-45AEDED31B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900540533208537"/>
          <c:y val="0.73675908681207647"/>
          <c:w val="0.21654153695904291"/>
          <c:h val="0.18901647094272184"/>
        </c:manualLayout>
      </c:layout>
      <c:overlay val="0"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>
                <a:solidFill>
                  <a:schemeClr val="bg1"/>
                </a:solidFill>
              </a:rPr>
              <a:t>Gender</a:t>
            </a:r>
            <a:r>
              <a:rPr lang="en-US" baseline="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Call 1 successful </a:t>
            </a:r>
            <a:r>
              <a:rPr lang="en-US" dirty="0">
                <a:solidFill>
                  <a:schemeClr val="bg1"/>
                </a:solidFill>
              </a:rPr>
              <a:t>applicants</a:t>
            </a:r>
          </a:p>
        </c:rich>
      </c:tx>
      <c:layout>
        <c:manualLayout>
          <c:xMode val="edge"/>
          <c:yMode val="edge"/>
          <c:x val="0.18289552452036409"/>
          <c:y val="1.025490245292963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674409644164246"/>
          <c:y val="0.21363071547358783"/>
          <c:w val="0.51734804243312971"/>
          <c:h val="0.7177372210165528"/>
        </c:manualLayout>
      </c:layout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Gender!$B$4:$B$5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Gender!$F$4:$F$5</c:f>
              <c:numCache>
                <c:formatCode>General</c:formatCode>
                <c:ptCount val="2"/>
                <c:pt idx="0">
                  <c:v>93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01-419F-8C24-97561CEE0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'[SYNTH+ User feedback Call 1 Apr2020.xls]Graphs'!$C$2</c:f>
              <c:strCache>
                <c:ptCount val="1"/>
                <c:pt idx="0">
                  <c:v>Excellent</c:v>
                </c:pt>
              </c:strCache>
            </c:strRef>
          </c:tx>
          <c:invertIfNegative val="0"/>
          <c:cat>
            <c:strRef>
              <c:f>'[SYNTH+ User feedback Call 1 Apr2020.xls]Graphs'!$B$3:$B$10</c:f>
              <c:strCache>
                <c:ptCount val="8"/>
                <c:pt idx="0">
                  <c:v>Admin support</c:v>
                </c:pt>
                <c:pt idx="1">
                  <c:v>Application Process</c:v>
                </c:pt>
                <c:pt idx="2">
                  <c:v>Traning Support</c:v>
                </c:pt>
                <c:pt idx="3">
                  <c:v>Collection support</c:v>
                </c:pt>
                <c:pt idx="4">
                  <c:v>Data Support</c:v>
                </c:pt>
                <c:pt idx="5">
                  <c:v>Lab Support</c:v>
                </c:pt>
                <c:pt idx="6">
                  <c:v>Analytical Facilities</c:v>
                </c:pt>
                <c:pt idx="7">
                  <c:v>Overall Visit quality</c:v>
                </c:pt>
              </c:strCache>
            </c:strRef>
          </c:cat>
          <c:val>
            <c:numRef>
              <c:f>'[SYNTH+ User feedback Call 1 Apr2020.xls]Graphs'!$C$3:$C$10</c:f>
              <c:numCache>
                <c:formatCode>General</c:formatCode>
                <c:ptCount val="8"/>
                <c:pt idx="0">
                  <c:v>96</c:v>
                </c:pt>
                <c:pt idx="1">
                  <c:v>68</c:v>
                </c:pt>
                <c:pt idx="2">
                  <c:v>46</c:v>
                </c:pt>
                <c:pt idx="3">
                  <c:v>83</c:v>
                </c:pt>
                <c:pt idx="4">
                  <c:v>42</c:v>
                </c:pt>
                <c:pt idx="5">
                  <c:v>12</c:v>
                </c:pt>
                <c:pt idx="6">
                  <c:v>36</c:v>
                </c:pt>
                <c:pt idx="7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56-4706-87FF-B4C5E50FBBD9}"/>
            </c:ext>
          </c:extLst>
        </c:ser>
        <c:ser>
          <c:idx val="1"/>
          <c:order val="1"/>
          <c:tx>
            <c:strRef>
              <c:f>'[SYNTH+ User feedback Call 1 Apr2020.xls]Graphs'!$D$2</c:f>
              <c:strCache>
                <c:ptCount val="1"/>
                <c:pt idx="0">
                  <c:v>Very good</c:v>
                </c:pt>
              </c:strCache>
            </c:strRef>
          </c:tx>
          <c:invertIfNegative val="0"/>
          <c:cat>
            <c:strRef>
              <c:f>'[SYNTH+ User feedback Call 1 Apr2020.xls]Graphs'!$B$3:$B$10</c:f>
              <c:strCache>
                <c:ptCount val="8"/>
                <c:pt idx="0">
                  <c:v>Admin support</c:v>
                </c:pt>
                <c:pt idx="1">
                  <c:v>Application Process</c:v>
                </c:pt>
                <c:pt idx="2">
                  <c:v>Traning Support</c:v>
                </c:pt>
                <c:pt idx="3">
                  <c:v>Collection support</c:v>
                </c:pt>
                <c:pt idx="4">
                  <c:v>Data Support</c:v>
                </c:pt>
                <c:pt idx="5">
                  <c:v>Lab Support</c:v>
                </c:pt>
                <c:pt idx="6">
                  <c:v>Analytical Facilities</c:v>
                </c:pt>
                <c:pt idx="7">
                  <c:v>Overall Visit quality</c:v>
                </c:pt>
              </c:strCache>
            </c:strRef>
          </c:cat>
          <c:val>
            <c:numRef>
              <c:f>'[SYNTH+ User feedback Call 1 Apr2020.xls]Graphs'!$D$3:$D$10</c:f>
              <c:numCache>
                <c:formatCode>General</c:formatCode>
                <c:ptCount val="8"/>
                <c:pt idx="0">
                  <c:v>11</c:v>
                </c:pt>
                <c:pt idx="1">
                  <c:v>32</c:v>
                </c:pt>
                <c:pt idx="2">
                  <c:v>6</c:v>
                </c:pt>
                <c:pt idx="3">
                  <c:v>22</c:v>
                </c:pt>
                <c:pt idx="4">
                  <c:v>15</c:v>
                </c:pt>
                <c:pt idx="5">
                  <c:v>0</c:v>
                </c:pt>
                <c:pt idx="6">
                  <c:v>15</c:v>
                </c:pt>
                <c:pt idx="7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56-4706-87FF-B4C5E50FBBD9}"/>
            </c:ext>
          </c:extLst>
        </c:ser>
        <c:ser>
          <c:idx val="2"/>
          <c:order val="2"/>
          <c:tx>
            <c:strRef>
              <c:f>'[SYNTH+ User feedback Call 1 Apr2020.xls]Graphs'!$E$2</c:f>
              <c:strCache>
                <c:ptCount val="1"/>
                <c:pt idx="0">
                  <c:v>Good</c:v>
                </c:pt>
              </c:strCache>
            </c:strRef>
          </c:tx>
          <c:invertIfNegative val="0"/>
          <c:cat>
            <c:strRef>
              <c:f>'[SYNTH+ User feedback Call 1 Apr2020.xls]Graphs'!$B$3:$B$10</c:f>
              <c:strCache>
                <c:ptCount val="8"/>
                <c:pt idx="0">
                  <c:v>Admin support</c:v>
                </c:pt>
                <c:pt idx="1">
                  <c:v>Application Process</c:v>
                </c:pt>
                <c:pt idx="2">
                  <c:v>Traning Support</c:v>
                </c:pt>
                <c:pt idx="3">
                  <c:v>Collection support</c:v>
                </c:pt>
                <c:pt idx="4">
                  <c:v>Data Support</c:v>
                </c:pt>
                <c:pt idx="5">
                  <c:v>Lab Support</c:v>
                </c:pt>
                <c:pt idx="6">
                  <c:v>Analytical Facilities</c:v>
                </c:pt>
                <c:pt idx="7">
                  <c:v>Overall Visit quality</c:v>
                </c:pt>
              </c:strCache>
            </c:strRef>
          </c:cat>
          <c:val>
            <c:numRef>
              <c:f>'[SYNTH+ User feedback Call 1 Apr2020.xls]Graphs'!$E$3:$E$10</c:f>
              <c:numCache>
                <c:formatCode>General</c:formatCode>
                <c:ptCount val="8"/>
                <c:pt idx="0">
                  <c:v>3</c:v>
                </c:pt>
                <c:pt idx="1">
                  <c:v>11</c:v>
                </c:pt>
                <c:pt idx="2">
                  <c:v>3</c:v>
                </c:pt>
                <c:pt idx="3">
                  <c:v>8</c:v>
                </c:pt>
                <c:pt idx="4">
                  <c:v>3</c:v>
                </c:pt>
                <c:pt idx="5">
                  <c:v>0</c:v>
                </c:pt>
                <c:pt idx="6">
                  <c:v>12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56-4706-87FF-B4C5E50FBBD9}"/>
            </c:ext>
          </c:extLst>
        </c:ser>
        <c:ser>
          <c:idx val="3"/>
          <c:order val="3"/>
          <c:tx>
            <c:strRef>
              <c:f>'[SYNTH+ User feedback Call 1 Apr2020.xls]Graphs'!$F$2</c:f>
              <c:strCache>
                <c:ptCount val="1"/>
                <c:pt idx="0">
                  <c:v>Fair</c:v>
                </c:pt>
              </c:strCache>
            </c:strRef>
          </c:tx>
          <c:invertIfNegative val="0"/>
          <c:cat>
            <c:strRef>
              <c:f>'[SYNTH+ User feedback Call 1 Apr2020.xls]Graphs'!$B$3:$B$10</c:f>
              <c:strCache>
                <c:ptCount val="8"/>
                <c:pt idx="0">
                  <c:v>Admin support</c:v>
                </c:pt>
                <c:pt idx="1">
                  <c:v>Application Process</c:v>
                </c:pt>
                <c:pt idx="2">
                  <c:v>Traning Support</c:v>
                </c:pt>
                <c:pt idx="3">
                  <c:v>Collection support</c:v>
                </c:pt>
                <c:pt idx="4">
                  <c:v>Data Support</c:v>
                </c:pt>
                <c:pt idx="5">
                  <c:v>Lab Support</c:v>
                </c:pt>
                <c:pt idx="6">
                  <c:v>Analytical Facilities</c:v>
                </c:pt>
                <c:pt idx="7">
                  <c:v>Overall Visit quality</c:v>
                </c:pt>
              </c:strCache>
            </c:strRef>
          </c:cat>
          <c:val>
            <c:numRef>
              <c:f>'[SYNTH+ User feedback Call 1 Apr2020.xls]Graphs'!$F$3:$F$10</c:f>
              <c:numCache>
                <c:formatCode>General</c:formatCode>
                <c:ptCount val="8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56-4706-87FF-B4C5E50FBBD9}"/>
            </c:ext>
          </c:extLst>
        </c:ser>
        <c:ser>
          <c:idx val="4"/>
          <c:order val="4"/>
          <c:tx>
            <c:strRef>
              <c:f>'[SYNTH+ User feedback Call 1 Apr2020.xls]Graphs'!$G$2</c:f>
              <c:strCache>
                <c:ptCount val="1"/>
                <c:pt idx="0">
                  <c:v>Poor </c:v>
                </c:pt>
              </c:strCache>
            </c:strRef>
          </c:tx>
          <c:invertIfNegative val="0"/>
          <c:cat>
            <c:strRef>
              <c:f>'[SYNTH+ User feedback Call 1 Apr2020.xls]Graphs'!$B$3:$B$10</c:f>
              <c:strCache>
                <c:ptCount val="8"/>
                <c:pt idx="0">
                  <c:v>Admin support</c:v>
                </c:pt>
                <c:pt idx="1">
                  <c:v>Application Process</c:v>
                </c:pt>
                <c:pt idx="2">
                  <c:v>Traning Support</c:v>
                </c:pt>
                <c:pt idx="3">
                  <c:v>Collection support</c:v>
                </c:pt>
                <c:pt idx="4">
                  <c:v>Data Support</c:v>
                </c:pt>
                <c:pt idx="5">
                  <c:v>Lab Support</c:v>
                </c:pt>
                <c:pt idx="6">
                  <c:v>Analytical Facilities</c:v>
                </c:pt>
                <c:pt idx="7">
                  <c:v>Overall Visit quality</c:v>
                </c:pt>
              </c:strCache>
            </c:strRef>
          </c:cat>
          <c:val>
            <c:numRef>
              <c:f>'[SYNTH+ User feedback Call 1 Apr2020.xls]Graphs'!$G$3:$G$10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56-4706-87FF-B4C5E50FB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2"/>
        <c:overlap val="100"/>
        <c:axId val="1513653055"/>
        <c:axId val="1"/>
      </c:barChart>
      <c:catAx>
        <c:axId val="151365305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13653055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274101748454079"/>
          <c:y val="0.32495871188635095"/>
          <c:w val="0.12920318446735465"/>
          <c:h val="0.33753775879808068"/>
        </c:manualLayout>
      </c:layout>
      <c:overlay val="0"/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'[SYNTH+ User feedback Call 1 Apr2020.xls]Graphs'!$O$2</c:f>
              <c:strCache>
                <c:ptCount val="1"/>
                <c:pt idx="0">
                  <c:v>Excellent</c:v>
                </c:pt>
              </c:strCache>
            </c:strRef>
          </c:tx>
          <c:invertIfNegative val="0"/>
          <c:cat>
            <c:strRef>
              <c:f>'[SYNTH+ User feedback Call 1 Apr2020.xls]Graphs'!$N$3:$N$13</c:f>
              <c:strCache>
                <c:ptCount val="11"/>
                <c:pt idx="0">
                  <c:v>AT</c:v>
                </c:pt>
                <c:pt idx="1">
                  <c:v>BE</c:v>
                </c:pt>
                <c:pt idx="2">
                  <c:v>CZ 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</c:strCache>
            </c:strRef>
          </c:cat>
          <c:val>
            <c:numRef>
              <c:f>'[SYNTH+ User feedback Call 1 Apr2020.xls]Graphs'!$O$3:$O$13</c:f>
              <c:numCache>
                <c:formatCode>General</c:formatCode>
                <c:ptCount val="11"/>
                <c:pt idx="0">
                  <c:v>13</c:v>
                </c:pt>
                <c:pt idx="1">
                  <c:v>12</c:v>
                </c:pt>
                <c:pt idx="2">
                  <c:v>0</c:v>
                </c:pt>
                <c:pt idx="3">
                  <c:v>11</c:v>
                </c:pt>
                <c:pt idx="4">
                  <c:v>5</c:v>
                </c:pt>
                <c:pt idx="5">
                  <c:v>8</c:v>
                </c:pt>
                <c:pt idx="6">
                  <c:v>3</c:v>
                </c:pt>
                <c:pt idx="7">
                  <c:v>10</c:v>
                </c:pt>
                <c:pt idx="8">
                  <c:v>21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C-4CE8-9800-45A1A36C9F74}"/>
            </c:ext>
          </c:extLst>
        </c:ser>
        <c:ser>
          <c:idx val="1"/>
          <c:order val="1"/>
          <c:tx>
            <c:strRef>
              <c:f>'[SYNTH+ User feedback Call 1 Apr2020.xls]Graphs'!$P$2</c:f>
              <c:strCache>
                <c:ptCount val="1"/>
                <c:pt idx="0">
                  <c:v>Very good</c:v>
                </c:pt>
              </c:strCache>
            </c:strRef>
          </c:tx>
          <c:invertIfNegative val="0"/>
          <c:cat>
            <c:strRef>
              <c:f>'[SYNTH+ User feedback Call 1 Apr2020.xls]Graphs'!$N$3:$N$13</c:f>
              <c:strCache>
                <c:ptCount val="11"/>
                <c:pt idx="0">
                  <c:v>AT</c:v>
                </c:pt>
                <c:pt idx="1">
                  <c:v>BE</c:v>
                </c:pt>
                <c:pt idx="2">
                  <c:v>CZ 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</c:strCache>
            </c:strRef>
          </c:cat>
          <c:val>
            <c:numRef>
              <c:f>'[SYNTH+ User feedback Call 1 Apr2020.xls]Graphs'!$P$3:$P$13</c:f>
              <c:numCache>
                <c:formatCode>General</c:formatCode>
                <c:ptCount val="11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11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7C-4CE8-9800-45A1A36C9F74}"/>
            </c:ext>
          </c:extLst>
        </c:ser>
        <c:ser>
          <c:idx val="2"/>
          <c:order val="2"/>
          <c:tx>
            <c:strRef>
              <c:f>'[SYNTH+ User feedback Call 1 Apr2020.xls]Graphs'!$Q$2</c:f>
              <c:strCache>
                <c:ptCount val="1"/>
                <c:pt idx="0">
                  <c:v>Good</c:v>
                </c:pt>
              </c:strCache>
            </c:strRef>
          </c:tx>
          <c:invertIfNegative val="0"/>
          <c:cat>
            <c:strRef>
              <c:f>'[SYNTH+ User feedback Call 1 Apr2020.xls]Graphs'!$N$3:$N$13</c:f>
              <c:strCache>
                <c:ptCount val="11"/>
                <c:pt idx="0">
                  <c:v>AT</c:v>
                </c:pt>
                <c:pt idx="1">
                  <c:v>BE</c:v>
                </c:pt>
                <c:pt idx="2">
                  <c:v>CZ 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</c:strCache>
            </c:strRef>
          </c:cat>
          <c:val>
            <c:numRef>
              <c:f>'[SYNTH+ User feedback Call 1 Apr2020.xls]Graphs'!$Q$3:$Q$13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7C-4CE8-9800-45A1A36C9F74}"/>
            </c:ext>
          </c:extLst>
        </c:ser>
        <c:ser>
          <c:idx val="3"/>
          <c:order val="3"/>
          <c:tx>
            <c:strRef>
              <c:f>'[SYNTH+ User feedback Call 1 Apr2020.xls]Graphs'!$R$2</c:f>
              <c:strCache>
                <c:ptCount val="1"/>
                <c:pt idx="0">
                  <c:v>Fair</c:v>
                </c:pt>
              </c:strCache>
            </c:strRef>
          </c:tx>
          <c:invertIfNegative val="0"/>
          <c:cat>
            <c:strRef>
              <c:f>'[SYNTH+ User feedback Call 1 Apr2020.xls]Graphs'!$N$3:$N$13</c:f>
              <c:strCache>
                <c:ptCount val="11"/>
                <c:pt idx="0">
                  <c:v>AT</c:v>
                </c:pt>
                <c:pt idx="1">
                  <c:v>BE</c:v>
                </c:pt>
                <c:pt idx="2">
                  <c:v>CZ 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</c:strCache>
            </c:strRef>
          </c:cat>
          <c:val>
            <c:numRef>
              <c:f>'[SYNTH+ User feedback Call 1 Apr2020.xls]Graphs'!$R$3:$R$13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7C-4CE8-9800-45A1A36C9F74}"/>
            </c:ext>
          </c:extLst>
        </c:ser>
        <c:ser>
          <c:idx val="4"/>
          <c:order val="4"/>
          <c:tx>
            <c:strRef>
              <c:f>'[SYNTH+ User feedback Call 1 Apr2020.xls]Graphs'!$S$2</c:f>
              <c:strCache>
                <c:ptCount val="1"/>
                <c:pt idx="0">
                  <c:v>Poor </c:v>
                </c:pt>
              </c:strCache>
            </c:strRef>
          </c:tx>
          <c:invertIfNegative val="0"/>
          <c:cat>
            <c:strRef>
              <c:f>'[SYNTH+ User feedback Call 1 Apr2020.xls]Graphs'!$N$3:$N$13</c:f>
              <c:strCache>
                <c:ptCount val="11"/>
                <c:pt idx="0">
                  <c:v>AT</c:v>
                </c:pt>
                <c:pt idx="1">
                  <c:v>BE</c:v>
                </c:pt>
                <c:pt idx="2">
                  <c:v>CZ </c:v>
                </c:pt>
                <c:pt idx="3">
                  <c:v>DE</c:v>
                </c:pt>
                <c:pt idx="4">
                  <c:v>DK</c:v>
                </c:pt>
                <c:pt idx="5">
                  <c:v>ES</c:v>
                </c:pt>
                <c:pt idx="6">
                  <c:v>FI</c:v>
                </c:pt>
                <c:pt idx="7">
                  <c:v>FR</c:v>
                </c:pt>
                <c:pt idx="8">
                  <c:v>GB</c:v>
                </c:pt>
                <c:pt idx="9">
                  <c:v>HU</c:v>
                </c:pt>
                <c:pt idx="10">
                  <c:v>IL</c:v>
                </c:pt>
              </c:strCache>
            </c:strRef>
          </c:cat>
          <c:val>
            <c:numRef>
              <c:f>'[SYNTH+ User feedback Call 1 Apr2020.xls]Graphs'!$S$3:$S$13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7C-4CE8-9800-45A1A36C9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2"/>
        <c:overlap val="100"/>
        <c:axId val="1513653055"/>
        <c:axId val="1"/>
      </c:barChart>
      <c:catAx>
        <c:axId val="151365305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13653055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274101748454079"/>
          <c:y val="0.32495871188635095"/>
          <c:w val="0.12920318446735465"/>
          <c:h val="0.33753775879808068"/>
        </c:manualLayout>
      </c:layout>
      <c:overlay val="0"/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16" cy="496332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167" y="0"/>
            <a:ext cx="2944916" cy="496332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r">
              <a:defRPr sz="1200"/>
            </a:lvl1pPr>
          </a:lstStyle>
          <a:p>
            <a:fld id="{C1BCD97E-FCA5-42A9-A098-B07B7CC6C09D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4916" cy="496332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167" y="9428716"/>
            <a:ext cx="2944916" cy="496332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r">
              <a:defRPr sz="1200"/>
            </a:lvl1pPr>
          </a:lstStyle>
          <a:p>
            <a:fld id="{48B7F2F7-3349-401E-9096-08102E5D5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904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D6C3DCB-3C69-1D4B-B446-1ABEAE92817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1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115F26D7-D1D8-F74D-8CDB-633918ED072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167" y="0"/>
            <a:ext cx="294491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5211DC6-DC1C-3543-8AFF-9814449C67FA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B57A565A-B2CB-A042-931D-AE2B59DB455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id="{EC508643-CC15-D64B-9217-38B1A6C93C1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87" y="4715153"/>
            <a:ext cx="5437503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3064B245-DD1D-CF47-869B-74581F542D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6"/>
            <a:ext cx="294491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938E6204-B1D0-7842-91CC-2DE3850B5F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67" y="9428716"/>
            <a:ext cx="2944916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A8EEB41-3411-9040-9B6E-5E9C714D80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5124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4,337 projects funded; 52,843 UD (c.240 years equiv.)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2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4,337 projects funded; 52,843 UD (c.240 years equiv.)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3</a:t>
            </a:fld>
            <a:endParaRPr lang="en-GB" alt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77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5</a:t>
            </a:fld>
            <a:endParaRPr lang="en-GB" alt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659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6</a:t>
            </a:fld>
            <a:endParaRPr lang="en-GB" alt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70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7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8</a:t>
            </a:fld>
            <a:endParaRPr lang="en-GB" alt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403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57628-FC76-4115-ADAA-D84FEF50691F}" type="slidenum">
              <a:rPr lang="en-GB" altLang="en-US" smtClean="0">
                <a:cs typeface="Arial" pitchFamily="34" charset="0"/>
              </a:rPr>
              <a:pPr/>
              <a:t>9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1F8A3-EC06-4AB1-8F9D-42B6CBF9F38C}" type="slidenum">
              <a:rPr lang="en-GB" altLang="en-US" smtClean="0">
                <a:cs typeface="Arial" pitchFamily="34" charset="0"/>
              </a:rPr>
              <a:pPr/>
              <a:t>12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427"/>
            <a:ext cx="1036185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163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78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640"/>
            <a:ext cx="2742843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640"/>
            <a:ext cx="802535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700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168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6902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6715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775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202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202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434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269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118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758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3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052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3" y="1435102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65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761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638"/>
            <a:ext cx="1097137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201"/>
            <a:ext cx="109713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wrap="square" lIns="91429" tIns="45715" rIns="91429" bIns="4571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495645D-CBE1-4D41-A74A-09CD3AC08855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wrap="square" lIns="91429" tIns="45715" rIns="91429" bIns="4571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E49706A-69A5-FB40-BD9F-123987197A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14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9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3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298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700213"/>
            <a:ext cx="12190413" cy="43926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219044-4A31-1249-9393-2FF7D6977D14}"/>
              </a:ext>
            </a:extLst>
          </p:cNvPr>
          <p:cNvSpPr txBox="1"/>
          <p:nvPr/>
        </p:nvSpPr>
        <p:spPr>
          <a:xfrm>
            <a:off x="194708" y="6402389"/>
            <a:ext cx="31682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ea typeface="+mn-ea"/>
                <a:cs typeface="Arial" charset="0"/>
              </a:rPr>
              <a:t>www.synthesys.info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F2A52A-06C8-0545-8A37-403738BEB67A}"/>
              </a:ext>
            </a:extLst>
          </p:cNvPr>
          <p:cNvSpPr txBox="1"/>
          <p:nvPr/>
        </p:nvSpPr>
        <p:spPr>
          <a:xfrm>
            <a:off x="8878262" y="6402389"/>
            <a:ext cx="31682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ea typeface="+mn-ea"/>
                <a:cs typeface="Arial" charset="0"/>
              </a:rPr>
              <a:t>synthesys@nhm.ac.uk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2823611" y="139716"/>
            <a:ext cx="6542399" cy="13749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431745" y="1922913"/>
            <a:ext cx="9792542" cy="1920646"/>
          </a:xfrm>
          <a:prstGeom prst="rect">
            <a:avLst/>
          </a:prstGeom>
          <a:solidFill>
            <a:schemeClr val="bg1"/>
          </a:solidFill>
        </p:spPr>
        <p:txBody>
          <a:bodyPr lIns="108762" tIns="54381" rIns="108762" bIns="54381">
            <a:spAutoFit/>
          </a:bodyPr>
          <a:lstStyle/>
          <a:p>
            <a:pPr eaLnBrk="1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en-GB" sz="52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ea typeface="+mn-ea"/>
                <a:cs typeface="Arial" charset="0"/>
              </a:rPr>
              <a:t>SYNTHESYS+</a:t>
            </a:r>
          </a:p>
          <a:p>
            <a:pPr eaLnBrk="1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en-GB" sz="3800" i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ea typeface="+mn-ea"/>
                <a:cs typeface="Arial" charset="0"/>
              </a:rPr>
              <a:t>Transnational Access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44" y="4113949"/>
            <a:ext cx="7391430" cy="188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749" tIns="54375" rIns="108749" bIns="5437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Scott Wilson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2100" dirty="0">
              <a:solidFill>
                <a:srgbClr val="558E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100" dirty="0">
                <a:solidFill>
                  <a:srgbClr val="558E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SYNTHESYS+ Annual General Meeting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100" dirty="0">
                <a:solidFill>
                  <a:srgbClr val="558E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28-29</a:t>
            </a:r>
            <a:r>
              <a:rPr lang="en-GB" altLang="en-US" sz="2100" baseline="30000" dirty="0">
                <a:solidFill>
                  <a:srgbClr val="558E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 sz="2100" dirty="0">
                <a:solidFill>
                  <a:srgbClr val="558E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April 2020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882" y="1917646"/>
            <a:ext cx="4266367" cy="365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en-US" dirty="0"/>
              <a:t>Outputs</a:t>
            </a:r>
          </a:p>
        </p:txBody>
      </p:sp>
      <p:sp>
        <p:nvSpPr>
          <p:cNvPr id="14342" name="Content Placeholder 2"/>
          <p:cNvSpPr>
            <a:spLocks noGrp="1"/>
          </p:cNvSpPr>
          <p:nvPr>
            <p:ph idx="1"/>
          </p:nvPr>
        </p:nvSpPr>
        <p:spPr>
          <a:xfrm>
            <a:off x="160846" y="1557338"/>
            <a:ext cx="5102620" cy="2879774"/>
          </a:xfrm>
        </p:spPr>
        <p:txBody>
          <a:bodyPr/>
          <a:lstStyle/>
          <a:p>
            <a:r>
              <a:rPr lang="en-US" altLang="en-US" sz="2400" dirty="0"/>
              <a:t>SYNTHESYS 1, 2 + 3: </a:t>
            </a:r>
            <a:r>
              <a:rPr lang="en-US" altLang="en-US" sz="2400" b="1" dirty="0"/>
              <a:t>&gt;4,700 </a:t>
            </a:r>
            <a:r>
              <a:rPr lang="en-US" altLang="en-US" sz="2400" dirty="0"/>
              <a:t>research outputs.</a:t>
            </a:r>
          </a:p>
          <a:p>
            <a:endParaRPr lang="en-US" altLang="en-US" sz="2400" b="1" dirty="0"/>
          </a:p>
          <a:p>
            <a:r>
              <a:rPr lang="en-US" altLang="en-US" sz="2400" b="1" dirty="0"/>
              <a:t>170</a:t>
            </a:r>
            <a:r>
              <a:rPr lang="en-US" altLang="en-US" sz="2400" dirty="0"/>
              <a:t> outputs already recorded from SYNTHESYS+ Call 1 visits, 17 of which Accepted, In Press or Published.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099091"/>
              </p:ext>
            </p:extLst>
          </p:nvPr>
        </p:nvGraphicFramePr>
        <p:xfrm>
          <a:off x="5591151" y="1268760"/>
          <a:ext cx="6264873" cy="30607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15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4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15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5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SYNTHESYS+:</a:t>
                      </a:r>
                    </a:p>
                  </a:txBody>
                  <a:tcPr marL="12701" marR="12701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Accepted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In press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Published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5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Book/Monograph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179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Database, CD or DVD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179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Non Peer Reviewed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5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Peer Reviewed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5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Thesis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5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Training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05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2701" marR="1270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2701" marR="12701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6743" y="4484712"/>
            <a:ext cx="4342296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69081" y="4484712"/>
            <a:ext cx="6630744" cy="204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35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Call 2 – Management </a:t>
            </a:r>
            <a:endParaRPr lang="en-GB" altLang="en-US" dirty="0"/>
          </a:p>
        </p:txBody>
      </p:sp>
      <p:sp>
        <p:nvSpPr>
          <p:cNvPr id="5126" name="Content Placeholder 2"/>
          <p:cNvSpPr>
            <a:spLocks noGrp="1"/>
          </p:cNvSpPr>
          <p:nvPr>
            <p:ph idx="1"/>
          </p:nvPr>
        </p:nvSpPr>
        <p:spPr>
          <a:xfrm>
            <a:off x="606969" y="1564414"/>
            <a:ext cx="10971372" cy="4320827"/>
          </a:xfrm>
        </p:spPr>
        <p:txBody>
          <a:bodyPr/>
          <a:lstStyle/>
          <a:p>
            <a:r>
              <a:rPr lang="en-US" altLang="en-US" sz="2800" dirty="0"/>
              <a:t>Please do not reduce User Days so you can fund more applications – these UDs will often be crucial to the research visit.</a:t>
            </a:r>
          </a:p>
          <a:p>
            <a:r>
              <a:rPr lang="en-US" altLang="en-US" sz="2800" dirty="0"/>
              <a:t>Feedback to rejected applications should be short &amp; constructive. These MUST be sent to NHM first before circulation</a:t>
            </a:r>
          </a:p>
          <a:p>
            <a:r>
              <a:rPr lang="en-US" altLang="en-US" sz="2800" dirty="0"/>
              <a:t>There is a 15% TAF Family limit; a 10% repeat user rule; and no more than 20% User Days will be allocated to International Applicants</a:t>
            </a:r>
          </a:p>
          <a:p>
            <a:r>
              <a:rPr lang="en-US" altLang="en-US" sz="2800" dirty="0"/>
              <a:t>Reportage: </a:t>
            </a:r>
            <a:r>
              <a:rPr lang="en-GB" sz="2800" dirty="0"/>
              <a:t>TAF Admins should send reminder to users to complete 1) outputs and 2) evaluations. The first Periodic Report needs to include all visits from Calls 1-2 that have taken place before 31</a:t>
            </a:r>
            <a:r>
              <a:rPr lang="en-GB" sz="2800" baseline="30000" dirty="0"/>
              <a:t>st</a:t>
            </a:r>
            <a:r>
              <a:rPr lang="en-GB" sz="2800" dirty="0"/>
              <a:t> July 2020.  We anticipate this will only include Call 1 visits. </a:t>
            </a:r>
            <a:endParaRPr lang="en-US" altLang="en-US" sz="2800" dirty="0"/>
          </a:p>
          <a:p>
            <a:endParaRPr lang="en-US" alt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0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88" y="1052736"/>
            <a:ext cx="1058366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Contacts</a:t>
            </a:r>
          </a:p>
          <a:p>
            <a:endParaRPr lang="en-GB" dirty="0"/>
          </a:p>
          <a:p>
            <a:r>
              <a:rPr lang="en-GB" sz="2800" dirty="0">
                <a:solidFill>
                  <a:srgbClr val="FFFF00"/>
                </a:solidFill>
              </a:rPr>
              <a:t>synthesys@nhm.ac.uk</a:t>
            </a:r>
            <a:r>
              <a:rPr lang="en-GB" sz="2800" dirty="0"/>
              <a:t>: 1</a:t>
            </a:r>
            <a:r>
              <a:rPr lang="en-GB" sz="2800" baseline="30000" dirty="0"/>
              <a:t>st</a:t>
            </a:r>
            <a:r>
              <a:rPr lang="en-GB" sz="2800" dirty="0"/>
              <a:t> point of contact for Access queries</a:t>
            </a:r>
          </a:p>
          <a:p>
            <a:endParaRPr lang="en-GB" b="1" dirty="0"/>
          </a:p>
          <a:p>
            <a:endParaRPr lang="en-GB" b="1" dirty="0"/>
          </a:p>
          <a:p>
            <a:r>
              <a:rPr lang="en-GB" sz="2400" b="1" dirty="0"/>
              <a:t>NHM Access Team:</a:t>
            </a:r>
          </a:p>
          <a:p>
            <a:endParaRPr lang="en-GB" sz="2400" dirty="0"/>
          </a:p>
          <a:p>
            <a:r>
              <a:rPr lang="en-GB" sz="2400" dirty="0"/>
              <a:t>TA Leader: Kristina Gorman (k.gorman@nhm.ac.uk, +44 207 942 5816)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400" dirty="0"/>
              <a:t>TA Deputy: Scott Wilson (scott.wilson@nhm.ac.uk, +44 207 942 5849)</a:t>
            </a:r>
          </a:p>
          <a:p>
            <a:r>
              <a:rPr lang="en-GB" sz="2400" dirty="0"/>
              <a:t>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400" dirty="0"/>
              <a:t>TA Support: Daniel O’Donnell (synthesys@nhm.ac.uk)</a:t>
            </a:r>
          </a:p>
        </p:txBody>
      </p:sp>
      <p:pic>
        <p:nvPicPr>
          <p:cNvPr id="8" name="Picture 2" descr="https://nhm.myciphr247.com/CiphrPhotos/10001to11000/full_xx2225_10119_240920181227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573" y="4377326"/>
            <a:ext cx="960455" cy="119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nhm.myciphr247.com/CiphrPhotos/1001to2000/full_08714_1145_260620131012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50748" y="2959457"/>
            <a:ext cx="1016107" cy="13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86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14 years, 50,000+ User Days</a:t>
            </a:r>
            <a:endParaRPr lang="en-GB" altLang="en-US" sz="3600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09521" y="1412776"/>
            <a:ext cx="10971372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SYNTHESYS (FP6): 2004 - 2009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11 TAFs, 19 institutions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2,056 projects &amp; 29,636 User Days funded over 9 calls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SYNTHESYS2 (FP7):  2009 - 2013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10 TAFs, 16 institutions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1,002 projects &amp; 10,463 User Days funded over 4 calls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SYNTHESYS3 (FP7):  2013 - 2017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11 TAFs, 18 institutions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1,110 projects &amp; 11,030 User Days funded over 4 calls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SYNTHESYS+ (H2020): 2019 – 2023</a:t>
            </a:r>
          </a:p>
          <a:p>
            <a:pPr>
              <a:defRPr/>
            </a:pPr>
            <a:r>
              <a:rPr lang="en-US" dirty="0"/>
              <a:t>13 TAFs, 21 institutions</a:t>
            </a:r>
          </a:p>
          <a:p>
            <a:pPr>
              <a:defRPr/>
            </a:pPr>
            <a:r>
              <a:rPr lang="en-US" dirty="0"/>
              <a:t>Target of 7,017 User Days to be funded over 4 calls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2"/>
          <a:stretch/>
        </p:blipFill>
        <p:spPr>
          <a:xfrm>
            <a:off x="7360170" y="1628800"/>
            <a:ext cx="4476415" cy="42098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976CAE7-E891-4F38-984F-9404C6FA3BBE}"/>
              </a:ext>
            </a:extLst>
          </p:cNvPr>
          <p:cNvSpPr/>
          <p:nvPr/>
        </p:nvSpPr>
        <p:spPr>
          <a:xfrm>
            <a:off x="406574" y="5301208"/>
            <a:ext cx="6697904" cy="12821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7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en-US" sz="3600" dirty="0"/>
              <a:t>SYNTHESYS+ User Days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09521" y="1412776"/>
            <a:ext cx="10971372" cy="52565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dirty="0"/>
              <a:t>Target: 7,017 User Days</a:t>
            </a:r>
          </a:p>
          <a:p>
            <a:pPr>
              <a:defRPr/>
            </a:pPr>
            <a:r>
              <a:rPr lang="en-US" dirty="0"/>
              <a:t>Call 1 completed, 586 eligible applications asking for 7,402 User Days</a:t>
            </a:r>
          </a:p>
          <a:p>
            <a:pPr>
              <a:defRPr/>
            </a:pPr>
            <a:r>
              <a:rPr lang="en-US" dirty="0"/>
              <a:t>173 accepted, totaling 1,690 User Days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Call 2: </a:t>
            </a:r>
            <a:r>
              <a:rPr lang="en-GB" b="1" dirty="0"/>
              <a:t>589</a:t>
            </a:r>
            <a:r>
              <a:rPr lang="en-GB" dirty="0"/>
              <a:t> eligible applications totalling </a:t>
            </a:r>
            <a:r>
              <a:rPr lang="en-GB" b="1" dirty="0"/>
              <a:t>7,175 </a:t>
            </a:r>
            <a:r>
              <a:rPr lang="en-GB" dirty="0"/>
              <a:t>user days. Consistency in application retention, a major achievement at time of COVID-19 disruption. </a:t>
            </a:r>
            <a:endParaRPr lang="en-US" dirty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GB" dirty="0"/>
              <a:t>To date, 4,337 projects have been funded (across SYNTHESYS 1-4) resulting in 52,843 User Days, the equivalent of c.</a:t>
            </a:r>
            <a:r>
              <a:rPr lang="en-GB" b="1" dirty="0"/>
              <a:t>240 years!</a:t>
            </a:r>
            <a:r>
              <a:rPr lang="en-GB" dirty="0"/>
              <a:t>). On track for target of 7,017 User Days in SYNTH</a:t>
            </a:r>
            <a:r>
              <a:rPr lang="en-GB"/>
              <a:t>+ TA </a:t>
            </a:r>
            <a:r>
              <a:rPr lang="en-GB" dirty="0"/>
              <a:t>programme.</a:t>
            </a:r>
          </a:p>
          <a:p>
            <a:pPr marL="0" indent="0">
              <a:buNone/>
              <a:defRPr/>
            </a:pPr>
            <a:endParaRPr lang="en-GB" dirty="0"/>
          </a:p>
          <a:p>
            <a:pPr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6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COVID-19 impacts</a:t>
            </a:r>
            <a:endParaRPr lang="en-GB" altLang="en-US" dirty="0"/>
          </a:p>
        </p:txBody>
      </p:sp>
      <p:sp>
        <p:nvSpPr>
          <p:cNvPr id="5126" name="Content Placeholder 2"/>
          <p:cNvSpPr>
            <a:spLocks noGrp="1"/>
          </p:cNvSpPr>
          <p:nvPr>
            <p:ph idx="1"/>
          </p:nvPr>
        </p:nvSpPr>
        <p:spPr>
          <a:xfrm>
            <a:off x="606969" y="1268760"/>
            <a:ext cx="10971372" cy="496855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Disruption to Call 1:</a:t>
            </a:r>
          </a:p>
          <a:p>
            <a:r>
              <a:rPr lang="en-US" altLang="en-US" sz="2400" dirty="0"/>
              <a:t>All TAFs had to postpone visits. All postponed visits will be delivered in Call 2. </a:t>
            </a:r>
          </a:p>
          <a:p>
            <a:r>
              <a:rPr lang="en-US" altLang="en-US" sz="2400" dirty="0"/>
              <a:t>TAF Admins </a:t>
            </a:r>
            <a:r>
              <a:rPr lang="en-US" altLang="en-US" sz="2400" u="sng" dirty="0"/>
              <a:t>do not </a:t>
            </a:r>
            <a:r>
              <a:rPr lang="en-US" altLang="en-US" sz="2400" dirty="0"/>
              <a:t>need to change the status of visits on the applications portal.</a:t>
            </a:r>
          </a:p>
          <a:p>
            <a:pPr marL="0" indent="0">
              <a:buNone/>
            </a:pPr>
            <a:endParaRPr lang="en-US" altLang="en-US" sz="2400" dirty="0"/>
          </a:p>
          <a:p>
            <a:pPr marL="0" indent="0">
              <a:buNone/>
            </a:pPr>
            <a:r>
              <a:rPr lang="en-US" altLang="en-US" sz="2800" dirty="0"/>
              <a:t>Mitigation for Call 2:</a:t>
            </a:r>
          </a:p>
          <a:p>
            <a:r>
              <a:rPr lang="en-US" altLang="en-US" sz="2400" dirty="0"/>
              <a:t>Call 2 visits must be fulfilled within 12 months of the offer being made (end of May 2020). Visit times between June 2020 – May 2021. This will be moderated flexibly.</a:t>
            </a:r>
          </a:p>
          <a:p>
            <a:r>
              <a:rPr lang="en-US" altLang="en-US" sz="2400" dirty="0"/>
              <a:t>Anticipate most visits to take place in Spring 2021, meaning a far more concentrated Call across TAFs.  This will require coordination of your own TAF resources (e.g. lab and Imaging access).</a:t>
            </a:r>
          </a:p>
          <a:p>
            <a:r>
              <a:rPr lang="en-US" altLang="en-US" sz="2400" dirty="0"/>
              <a:t>SYNTHESYS+ grant will </a:t>
            </a:r>
            <a:r>
              <a:rPr lang="en-US" altLang="en-US" sz="2400" u="sng" dirty="0"/>
              <a:t>only pay for one set of flights and accommodation</a:t>
            </a:r>
            <a:r>
              <a:rPr lang="en-US" altLang="en-US" sz="2400" dirty="0"/>
              <a:t>. Organizations should use their institutional travel insurance to recover costs arising from Call 1 postponements, or will need to bear costs themselves.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7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5808" y="387589"/>
            <a:ext cx="77755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dirty="0"/>
              <a:t>Calls 1 and 2 application numbers</a:t>
            </a:r>
            <a:endParaRPr lang="en-GB" alt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B54380D-4ED5-41FF-914F-CDA7D38E6E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018281"/>
              </p:ext>
            </p:extLst>
          </p:nvPr>
        </p:nvGraphicFramePr>
        <p:xfrm>
          <a:off x="478582" y="1248969"/>
          <a:ext cx="10081120" cy="506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6902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651307" y="188640"/>
            <a:ext cx="2149357" cy="763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dirty="0"/>
              <a:t>Nationality</a:t>
            </a:r>
          </a:p>
          <a:p>
            <a:pPr eaLnBrk="1" hangingPunct="1">
              <a:defRPr/>
            </a:pPr>
            <a:r>
              <a:rPr lang="en-GB" altLang="en-US" sz="3200" dirty="0"/>
              <a:t>Data</a:t>
            </a:r>
          </a:p>
          <a:p>
            <a:pPr eaLnBrk="1" hangingPunct="1">
              <a:defRPr/>
            </a:pPr>
            <a:r>
              <a:rPr lang="en-GB" altLang="en-US" sz="3200" dirty="0"/>
              <a:t>(Call 1, no full dataset for Call 2).</a:t>
            </a:r>
          </a:p>
          <a:p>
            <a:pPr eaLnBrk="1" hangingPunct="1">
              <a:defRPr/>
            </a:pPr>
            <a:r>
              <a:rPr lang="en-GB" altLang="en-US" sz="3200" dirty="0"/>
              <a:t>‘Other’ a positive sign that TA is now being engaged with globally.</a:t>
            </a:r>
          </a:p>
          <a:p>
            <a:pPr eaLnBrk="1" hangingPunct="1">
              <a:defRPr/>
            </a:pPr>
            <a:endParaRPr lang="en-GB" altLang="en-US" sz="3200" dirty="0"/>
          </a:p>
          <a:p>
            <a:pPr eaLnBrk="1" hangingPunct="1">
              <a:defRPr/>
            </a:pPr>
            <a:endParaRPr lang="en-GB" altLang="en-US" sz="2400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GB" alt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E80731D-976A-4DEC-BA3C-EC6A811CD7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692754"/>
              </p:ext>
            </p:extLst>
          </p:nvPr>
        </p:nvGraphicFramePr>
        <p:xfrm>
          <a:off x="262559" y="152827"/>
          <a:ext cx="4320480" cy="6300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A2EDD9F-017B-4AC4-A240-C5369C39E0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509632"/>
              </p:ext>
            </p:extLst>
          </p:nvPr>
        </p:nvGraphicFramePr>
        <p:xfrm>
          <a:off x="4727054" y="162657"/>
          <a:ext cx="4824535" cy="616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C5A8507-F17C-429B-93C6-9611BB66A104}"/>
              </a:ext>
            </a:extLst>
          </p:cNvPr>
          <p:cNvSpPr txBox="1"/>
          <p:nvPr/>
        </p:nvSpPr>
        <p:spPr>
          <a:xfrm>
            <a:off x="262559" y="6331656"/>
            <a:ext cx="4320480" cy="4154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*&lt;3 apps: Estonia (2 apps, 2 accepted), Slovenia (2,1), Albania (1,0), Ireland (1,0), Latvia (1,1), Moldova (1,0), Tunisia (1,0), Ukraine (1,0).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E3A0BF-AA3E-43CF-92C7-B39C084B3964}"/>
              </a:ext>
            </a:extLst>
          </p:cNvPr>
          <p:cNvSpPr txBox="1"/>
          <p:nvPr/>
        </p:nvSpPr>
        <p:spPr>
          <a:xfrm>
            <a:off x="4727053" y="6181246"/>
            <a:ext cx="4824535" cy="5770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*&lt;2 apps: Albania (1 app, 0 accepted), Armenia (1,0), Ireland (1,1), International orgs (1,0), Lithuania (1,1), Latvia (1,1), Moldova (1,0), Norway (1,1), Ukraine (1,0)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6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5808" y="387589"/>
            <a:ext cx="77755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dirty="0"/>
              <a:t>Gender balance &amp; researcher status</a:t>
            </a:r>
            <a:endParaRPr lang="en-GB" altLang="en-US" u="sng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GB" alt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574926" y="1772816"/>
            <a:ext cx="3240360" cy="417646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dirty="0"/>
              <a:t>Gender balance of accepted applications similar to that of all applicants, and similar to SYNTHESYS3, but has dropped below industry average*</a:t>
            </a:r>
          </a:p>
          <a:p>
            <a:pPr marL="0" indent="0">
              <a:buNone/>
              <a:defRPr/>
            </a:pPr>
            <a:endParaRPr lang="en-US" altLang="en-US" sz="1400" dirty="0"/>
          </a:p>
          <a:p>
            <a:pPr marL="0" indent="0">
              <a:buNone/>
              <a:defRPr/>
            </a:pPr>
            <a:endParaRPr lang="en-US" altLang="en-US" sz="1800" dirty="0"/>
          </a:p>
          <a:p>
            <a:pPr marL="0" indent="0">
              <a:buFont typeface="Arial" charset="0"/>
              <a:buNone/>
              <a:defRPr/>
            </a:pPr>
            <a:r>
              <a:rPr lang="en-US" altLang="en-US" sz="1400" dirty="0"/>
              <a:t>*</a:t>
            </a:r>
            <a:r>
              <a:rPr lang="en-GB" sz="1400" dirty="0"/>
              <a:t>‘She Figures 2018’ indicating that females account for 40.8% of scientific and engineering researchers in the EU. </a:t>
            </a:r>
            <a:endParaRPr lang="en-GB" altLang="en-US" sz="14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917E844-02B6-46AE-8BE8-67BE7BC7DA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216383"/>
              </p:ext>
            </p:extLst>
          </p:nvPr>
        </p:nvGraphicFramePr>
        <p:xfrm>
          <a:off x="6793939" y="1124744"/>
          <a:ext cx="5091807" cy="519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CB7FBBA-8ED9-4A48-AB8D-D7EA6677C1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717075"/>
              </p:ext>
            </p:extLst>
          </p:nvPr>
        </p:nvGraphicFramePr>
        <p:xfrm>
          <a:off x="-143600" y="989242"/>
          <a:ext cx="3686175" cy="307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A0F0DFF-66EB-45F0-8E63-F9AC23155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328269"/>
              </p:ext>
            </p:extLst>
          </p:nvPr>
        </p:nvGraphicFramePr>
        <p:xfrm>
          <a:off x="-355416" y="3861048"/>
          <a:ext cx="4157789" cy="299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99499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42138" y="332656"/>
            <a:ext cx="77755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dirty="0"/>
              <a:t>User evaluations from Call 1</a:t>
            </a:r>
            <a:endParaRPr lang="en-GB" altLang="en-US" u="sng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GB" alt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0675" y="1249363"/>
            <a:ext cx="11535171" cy="497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7169" tIns="63623" rIns="127169" bIns="636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GB" altLang="en-US" sz="2400" dirty="0">
                <a:latin typeface="Arial" charset="0"/>
              </a:rPr>
              <a:t>Exit survey for all users: used to help improve user experience with each Call.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9050738" y="1947604"/>
            <a:ext cx="280510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400" dirty="0">
                <a:latin typeface="Arial" charset="0"/>
              </a:rPr>
              <a:t>113 (65%) responses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GB" altLang="en-US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400" dirty="0">
                <a:latin typeface="Arial" charset="0"/>
              </a:rPr>
              <a:t>98% of Users regarded their overall visit quality as </a:t>
            </a:r>
            <a:r>
              <a:rPr lang="ja-JP" altLang="en-GB" sz="2400" dirty="0">
                <a:latin typeface="Arial" charset="0"/>
              </a:rPr>
              <a:t>“</a:t>
            </a:r>
            <a:r>
              <a:rPr lang="en-GB" altLang="ja-JP" sz="2400" dirty="0">
                <a:latin typeface="Arial" charset="0"/>
              </a:rPr>
              <a:t>excellent</a:t>
            </a:r>
            <a:r>
              <a:rPr lang="ja-JP" altLang="en-GB" sz="2400" dirty="0">
                <a:latin typeface="Arial" charset="0"/>
              </a:rPr>
              <a:t>”</a:t>
            </a:r>
            <a:r>
              <a:rPr lang="en-GB" altLang="ja-JP" sz="2400" dirty="0">
                <a:latin typeface="Arial" charset="0"/>
              </a:rPr>
              <a:t> or </a:t>
            </a:r>
            <a:r>
              <a:rPr lang="ja-JP" altLang="en-GB" sz="2400" dirty="0">
                <a:latin typeface="Arial" charset="0"/>
              </a:rPr>
              <a:t>“</a:t>
            </a:r>
            <a:r>
              <a:rPr lang="en-GB" altLang="ja-JP" sz="2400" dirty="0">
                <a:latin typeface="Arial" charset="0"/>
              </a:rPr>
              <a:t>very good</a:t>
            </a:r>
            <a:r>
              <a:rPr lang="ja-JP" altLang="en-GB" sz="2400" dirty="0">
                <a:latin typeface="Arial" charset="0"/>
              </a:rPr>
              <a:t>”</a:t>
            </a:r>
            <a:endParaRPr lang="en-GB" altLang="ja-JP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400" dirty="0">
                <a:latin typeface="Arial" charset="0"/>
              </a:rPr>
              <a:t>Only 4 “Fairs” and 3 “</a:t>
            </a:r>
            <a:r>
              <a:rPr lang="en-GB" altLang="en-US" sz="2400" dirty="0" err="1">
                <a:latin typeface="Arial" charset="0"/>
              </a:rPr>
              <a:t>Poors</a:t>
            </a:r>
            <a:r>
              <a:rPr lang="en-GB" altLang="en-US" sz="2400" dirty="0">
                <a:latin typeface="Arial" charset="0"/>
              </a:rPr>
              <a:t>”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EBFB133-0B73-40BF-ACC6-6AAF6F7016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806053"/>
              </p:ext>
            </p:extLst>
          </p:nvPr>
        </p:nvGraphicFramePr>
        <p:xfrm>
          <a:off x="478582" y="1914524"/>
          <a:ext cx="8074074" cy="4394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2770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7931052" y="127862"/>
            <a:ext cx="4098733" cy="861380"/>
          </a:xfrm>
          <a:prstGeom prst="rect">
            <a:avLst/>
          </a:prstGeom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9050738" y="1947604"/>
            <a:ext cx="280510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400" dirty="0">
                <a:latin typeface="Arial" charset="0"/>
              </a:rPr>
              <a:t>Follow up on low response rates</a:t>
            </a:r>
          </a:p>
          <a:p>
            <a:pPr eaLnBrk="1" hangingPunct="1">
              <a:spcBef>
                <a:spcPct val="0"/>
              </a:spcBef>
            </a:pPr>
            <a:endParaRPr lang="en-GB" altLang="en-US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400" dirty="0">
                <a:latin typeface="Arial" charset="0"/>
              </a:rPr>
              <a:t>Follow up on any ‘Fair’ or ‘Poor’ comments in order to identify any issues and improve user experience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C745AA2-C1BB-42A9-BA2A-61D76BD73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199317"/>
              </p:ext>
            </p:extLst>
          </p:nvPr>
        </p:nvGraphicFramePr>
        <p:xfrm>
          <a:off x="355808" y="1914525"/>
          <a:ext cx="8196848" cy="455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 Box 4">
            <a:extLst>
              <a:ext uri="{FF2B5EF4-FFF2-40B4-BE49-F238E27FC236}">
                <a16:creationId xmlns:a16="http://schemas.microsoft.com/office/drawing/2014/main" id="{65922D69-1418-4E4B-9350-08C9C08D4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38" y="332656"/>
            <a:ext cx="77755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3200" dirty="0"/>
              <a:t>User evaluations from Call 1</a:t>
            </a:r>
            <a:endParaRPr lang="en-GB" altLang="en-US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BC647-7A3A-497B-971F-1FC9E4CB09CE}"/>
              </a:ext>
            </a:extLst>
          </p:cNvPr>
          <p:cNvSpPr txBox="1"/>
          <p:nvPr/>
        </p:nvSpPr>
        <p:spPr>
          <a:xfrm>
            <a:off x="406574" y="1124744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Overall visit quality (by TAF)</a:t>
            </a:r>
          </a:p>
        </p:txBody>
      </p:sp>
    </p:spTree>
    <p:extLst>
      <p:ext uri="{BB962C8B-B14F-4D97-AF65-F5344CB8AC3E}">
        <p14:creationId xmlns:p14="http://schemas.microsoft.com/office/powerpoint/2010/main" val="33626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55893</TotalTime>
  <Words>974</Words>
  <Application>Microsoft Office PowerPoint</Application>
  <PresentationFormat>Custom</PresentationFormat>
  <Paragraphs>133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14 years, 50,000+ User Days</vt:lpstr>
      <vt:lpstr>SYNTHESYS+ User Days</vt:lpstr>
      <vt:lpstr>COVID-19 impacts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Outputs</vt:lpstr>
      <vt:lpstr>Call 2 – Management </vt:lpstr>
      <vt:lpstr>PowerPoint Presentation</vt:lpstr>
    </vt:vector>
  </TitlesOfParts>
  <Company>The Natural History Museum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Rousham</dc:creator>
  <cp:lastModifiedBy>Kristina</cp:lastModifiedBy>
  <cp:revision>311</cp:revision>
  <cp:lastPrinted>2018-10-02T08:08:44Z</cp:lastPrinted>
  <dcterms:created xsi:type="dcterms:W3CDTF">2013-08-23T11:08:19Z</dcterms:created>
  <dcterms:modified xsi:type="dcterms:W3CDTF">2020-04-27T18:46:54Z</dcterms:modified>
</cp:coreProperties>
</file>