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7" r:id="rId2"/>
  </p:sldMasterIdLst>
  <p:notesMasterIdLst>
    <p:notesMasterId r:id="rId11"/>
  </p:notesMasterIdLst>
  <p:sldIdLst>
    <p:sldId id="3881" r:id="rId3"/>
    <p:sldId id="3874" r:id="rId4"/>
    <p:sldId id="3873" r:id="rId5"/>
    <p:sldId id="3870" r:id="rId6"/>
    <p:sldId id="3876" r:id="rId7"/>
    <p:sldId id="3872" r:id="rId8"/>
    <p:sldId id="3889" r:id="rId9"/>
    <p:sldId id="3885" r:id="rId10"/>
  </p:sldIdLst>
  <p:sldSz cx="12190413" cy="6859588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35" pos="14474" userDrawn="1">
          <p15:clr>
            <a:srgbClr val="A4A3A4"/>
          </p15:clr>
        </p15:guide>
        <p15:guide id="52" pos="7680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9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  <p15:guide id="57" orient="horz" pos="2161">
          <p15:clr>
            <a:srgbClr val="A4A3A4"/>
          </p15:clr>
        </p15:guide>
        <p15:guide id="58" orient="horz" pos="3493">
          <p15:clr>
            <a:srgbClr val="A4A3A4"/>
          </p15:clr>
        </p15:guide>
        <p15:guide id="59" pos="7236">
          <p15:clr>
            <a:srgbClr val="A4A3A4"/>
          </p15:clr>
        </p15:guide>
        <p15:guide id="60" pos="3840">
          <p15:clr>
            <a:srgbClr val="A4A3A4"/>
          </p15:clr>
        </p15:guide>
        <p15:guide id="61" pos="626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F3C7A"/>
    <a:srgbClr val="FFFFFF"/>
    <a:srgbClr val="D9D9D9"/>
    <a:srgbClr val="F6F8FC"/>
    <a:srgbClr val="F2F2F2"/>
    <a:srgbClr val="6DA3D8"/>
    <a:srgbClr val="0303E7"/>
    <a:srgbClr val="C4D4E2"/>
    <a:srgbClr val="C2EBFA"/>
    <a:srgbClr val="C8E3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21" autoAdjust="0"/>
    <p:restoredTop sz="96405" autoAdjust="0"/>
  </p:normalViewPr>
  <p:slideViewPr>
    <p:cSldViewPr snapToGrid="0" snapToObjects="1">
      <p:cViewPr varScale="1">
        <p:scale>
          <a:sx n="69" d="100"/>
          <a:sy n="69" d="100"/>
        </p:scale>
        <p:origin x="-990" y="-108"/>
      </p:cViewPr>
      <p:guideLst>
        <p:guide orient="horz" pos="4320"/>
        <p:guide orient="horz" pos="6984"/>
        <p:guide orient="horz" pos="2161"/>
        <p:guide orient="horz" pos="3493"/>
        <p:guide pos="14474"/>
        <p:guide pos="7680"/>
        <p:guide pos="12529"/>
        <p:guide pos="7236"/>
        <p:guide pos="3840"/>
        <p:guide pos="6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791C3-811A-4498-9C80-25DD57921CF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235529-EA89-452E-87A8-5822294E6A07}">
      <dgm:prSet phldrT="[Text]" custT="1"/>
      <dgm:spPr>
        <a:solidFill>
          <a:srgbClr val="1F3C7A"/>
        </a:solidFill>
      </dgm:spPr>
      <dgm:t>
        <a:bodyPr/>
        <a:lstStyle/>
        <a:p>
          <a:r>
            <a:rPr lang="en-GB" sz="3600" dirty="0" smtClean="0"/>
            <a:t>Requests for Collection on Demand</a:t>
          </a:r>
          <a:endParaRPr lang="en-GB" sz="3600" dirty="0"/>
        </a:p>
      </dgm:t>
    </dgm:pt>
    <dgm:pt modelId="{7B3A0D52-9003-4D28-8AFE-FC5FD464F7E0}" type="parTrans" cxnId="{1D0FBC94-7A70-473F-A159-4E7CB400BFD4}">
      <dgm:prSet/>
      <dgm:spPr/>
      <dgm:t>
        <a:bodyPr/>
        <a:lstStyle/>
        <a:p>
          <a:endParaRPr lang="en-GB"/>
        </a:p>
      </dgm:t>
    </dgm:pt>
    <dgm:pt modelId="{A158FC50-2E32-4725-BB31-638E00BE30BA}" type="sibTrans" cxnId="{1D0FBC94-7A70-473F-A159-4E7CB400BFD4}">
      <dgm:prSet/>
      <dgm:spPr/>
      <dgm:t>
        <a:bodyPr/>
        <a:lstStyle/>
        <a:p>
          <a:endParaRPr lang="en-GB"/>
        </a:p>
      </dgm:t>
    </dgm:pt>
    <dgm:pt modelId="{AA2A654D-87E3-46B3-A29E-2DD867B9B1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 smtClean="0">
              <a:solidFill>
                <a:schemeClr val="tx1"/>
              </a:solidFill>
            </a:rPr>
            <a:t>Develop a workflow to support requests for Virtual Access to collections</a:t>
          </a:r>
          <a:endParaRPr lang="en-GB" sz="3200" dirty="0">
            <a:solidFill>
              <a:schemeClr val="tx1"/>
            </a:solidFill>
          </a:endParaRPr>
        </a:p>
      </dgm:t>
    </dgm:pt>
    <dgm:pt modelId="{B04E782E-73C0-47E0-9526-F66A8FEE9213}" type="parTrans" cxnId="{260C4773-780D-41EE-B679-D38F1BA90F55}">
      <dgm:prSet/>
      <dgm:spPr/>
      <dgm:t>
        <a:bodyPr/>
        <a:lstStyle/>
        <a:p>
          <a:endParaRPr lang="en-GB"/>
        </a:p>
      </dgm:t>
    </dgm:pt>
    <dgm:pt modelId="{5B6DBDAC-8908-47E7-AAA1-CBDD2E0B452E}" type="sibTrans" cxnId="{260C4773-780D-41EE-B679-D38F1BA90F55}">
      <dgm:prSet/>
      <dgm:spPr/>
      <dgm:t>
        <a:bodyPr/>
        <a:lstStyle/>
        <a:p>
          <a:endParaRPr lang="en-GB"/>
        </a:p>
      </dgm:t>
    </dgm:pt>
    <dgm:pt modelId="{15C0682F-A2F9-4FD7-BD3C-3622B1B9AF68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 smtClean="0">
              <a:solidFill>
                <a:schemeClr val="tx1"/>
              </a:solidFill>
            </a:rPr>
            <a:t>Establish Digitisation on Demand for collections as a service</a:t>
          </a:r>
          <a:endParaRPr lang="en-GB" sz="3200" dirty="0">
            <a:solidFill>
              <a:schemeClr val="tx1"/>
            </a:solidFill>
          </a:endParaRPr>
        </a:p>
      </dgm:t>
    </dgm:pt>
    <dgm:pt modelId="{274B67F2-B558-4A8B-A3C2-4D9EFC81E3C8}" type="parTrans" cxnId="{285A8D47-F8A8-41FD-BBA9-9EFAF991061A}">
      <dgm:prSet/>
      <dgm:spPr/>
      <dgm:t>
        <a:bodyPr/>
        <a:lstStyle/>
        <a:p>
          <a:endParaRPr lang="en-GB"/>
        </a:p>
      </dgm:t>
    </dgm:pt>
    <dgm:pt modelId="{2EAEB770-3062-4669-AB26-BD86276E66BA}" type="sibTrans" cxnId="{285A8D47-F8A8-41FD-BBA9-9EFAF991061A}">
      <dgm:prSet/>
      <dgm:spPr/>
      <dgm:t>
        <a:bodyPr/>
        <a:lstStyle/>
        <a:p>
          <a:endParaRPr lang="en-GB"/>
        </a:p>
      </dgm:t>
    </dgm:pt>
    <dgm:pt modelId="{8880790E-275B-4E79-9E0C-8D98E6FBF799}">
      <dgm:prSet phldrT="[Text]" custT="1"/>
      <dgm:spPr>
        <a:solidFill>
          <a:srgbClr val="F6F8FC"/>
        </a:solidFill>
      </dgm:spPr>
      <dgm:t>
        <a:bodyPr/>
        <a:lstStyle/>
        <a:p>
          <a:r>
            <a:rPr lang="en-GB" sz="3200" dirty="0" smtClean="0">
              <a:solidFill>
                <a:schemeClr val="tx1"/>
              </a:solidFill>
            </a:rPr>
            <a:t>Develop </a:t>
          </a:r>
          <a:r>
            <a:rPr lang="en-GB" sz="3200" dirty="0" smtClean="0">
              <a:solidFill>
                <a:schemeClr val="tx1"/>
              </a:solidFill>
            </a:rPr>
            <a:t>routine laboratory </a:t>
          </a:r>
          <a:r>
            <a:rPr lang="en-GB" sz="3200" dirty="0" smtClean="0">
              <a:solidFill>
                <a:schemeClr val="tx1"/>
              </a:solidFill>
            </a:rPr>
            <a:t>protocols and workflows for DNA sequencing from Natural History </a:t>
          </a:r>
          <a:r>
            <a:rPr lang="en-GB" sz="3200" dirty="0" smtClean="0">
              <a:solidFill>
                <a:schemeClr val="tx1"/>
              </a:solidFill>
            </a:rPr>
            <a:t>collections</a:t>
          </a:r>
        </a:p>
      </dgm:t>
    </dgm:pt>
    <dgm:pt modelId="{36A22BB0-BC84-4EDA-99B8-D33A7989DAC9}" type="parTrans" cxnId="{F8ACC97D-B6F5-4B00-BC3E-B44EA78ECF01}">
      <dgm:prSet/>
      <dgm:spPr/>
      <dgm:t>
        <a:bodyPr/>
        <a:lstStyle/>
        <a:p>
          <a:endParaRPr lang="en-GB"/>
        </a:p>
      </dgm:t>
    </dgm:pt>
    <dgm:pt modelId="{D6BDCCFF-2FAE-434D-B4AF-58F5DEAE91BE}" type="sibTrans" cxnId="{F8ACC97D-B6F5-4B00-BC3E-B44EA78ECF01}">
      <dgm:prSet/>
      <dgm:spPr/>
      <dgm:t>
        <a:bodyPr/>
        <a:lstStyle/>
        <a:p>
          <a:endParaRPr lang="en-GB"/>
        </a:p>
      </dgm:t>
    </dgm:pt>
    <dgm:pt modelId="{1D68A661-5ED1-4FFE-9D98-C497D2F1DB6F}" type="pres">
      <dgm:prSet presAssocID="{6CD791C3-811A-4498-9C80-25DD57921CF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A8E24D5-C142-4A4F-A715-A97E334D8FD5}" type="pres">
      <dgm:prSet presAssocID="{41235529-EA89-452E-87A8-5822294E6A07}" presName="roof" presStyleLbl="dkBgShp" presStyleIdx="0" presStyleCnt="2" custLinFactNeighborX="1937" custLinFactNeighborY="-26337"/>
      <dgm:spPr/>
      <dgm:t>
        <a:bodyPr/>
        <a:lstStyle/>
        <a:p>
          <a:endParaRPr lang="el-GR"/>
        </a:p>
      </dgm:t>
    </dgm:pt>
    <dgm:pt modelId="{3681DF5A-AB96-4CB7-BA10-8C71F4AB2552}" type="pres">
      <dgm:prSet presAssocID="{41235529-EA89-452E-87A8-5822294E6A07}" presName="pillars" presStyleCnt="0"/>
      <dgm:spPr/>
    </dgm:pt>
    <dgm:pt modelId="{810B3C2B-7778-4FBB-8B71-6F8AC61491B1}" type="pres">
      <dgm:prSet presAssocID="{41235529-EA89-452E-87A8-5822294E6A07}" presName="pillar1" presStyleLbl="node1" presStyleIdx="0" presStyleCnt="3" custLinFactNeighborX="-14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A0DB99A-0F7C-48C4-8784-AB75AA6E8F29}" type="pres">
      <dgm:prSet presAssocID="{15C0682F-A2F9-4FD7-BD3C-3622B1B9AF6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EA11802-4A5A-462E-B37D-7F5818E818C2}" type="pres">
      <dgm:prSet presAssocID="{8880790E-275B-4E79-9E0C-8D98E6FBF79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E813947-DC6C-4088-B534-4E3EF8D905D9}" type="pres">
      <dgm:prSet presAssocID="{41235529-EA89-452E-87A8-5822294E6A07}" presName="base" presStyleLbl="dkBgShp" presStyleIdx="1" presStyleCnt="2"/>
      <dgm:spPr>
        <a:solidFill>
          <a:srgbClr val="1F3C7A"/>
        </a:solidFill>
      </dgm:spPr>
    </dgm:pt>
  </dgm:ptLst>
  <dgm:cxnLst>
    <dgm:cxn modelId="{F8ACC97D-B6F5-4B00-BC3E-B44EA78ECF01}" srcId="{41235529-EA89-452E-87A8-5822294E6A07}" destId="{8880790E-275B-4E79-9E0C-8D98E6FBF799}" srcOrd="2" destOrd="0" parTransId="{36A22BB0-BC84-4EDA-99B8-D33A7989DAC9}" sibTransId="{D6BDCCFF-2FAE-434D-B4AF-58F5DEAE91BE}"/>
    <dgm:cxn modelId="{AE79968C-52C1-4C63-9AAB-66D041892F13}" type="presOf" srcId="{8880790E-275B-4E79-9E0C-8D98E6FBF799}" destId="{DEA11802-4A5A-462E-B37D-7F5818E818C2}" srcOrd="0" destOrd="0" presId="urn:microsoft.com/office/officeart/2005/8/layout/hList3"/>
    <dgm:cxn modelId="{71447BFF-E11C-4B66-9549-4D2AF6844B51}" type="presOf" srcId="{AA2A654D-87E3-46B3-A29E-2DD867B9B199}" destId="{810B3C2B-7778-4FBB-8B71-6F8AC61491B1}" srcOrd="0" destOrd="0" presId="urn:microsoft.com/office/officeart/2005/8/layout/hList3"/>
    <dgm:cxn modelId="{442FABA2-6A83-4E87-9FBE-ECE2DE77D6FC}" type="presOf" srcId="{41235529-EA89-452E-87A8-5822294E6A07}" destId="{3A8E24D5-C142-4A4F-A715-A97E334D8FD5}" srcOrd="0" destOrd="0" presId="urn:microsoft.com/office/officeart/2005/8/layout/hList3"/>
    <dgm:cxn modelId="{260C4773-780D-41EE-B679-D38F1BA90F55}" srcId="{41235529-EA89-452E-87A8-5822294E6A07}" destId="{AA2A654D-87E3-46B3-A29E-2DD867B9B199}" srcOrd="0" destOrd="0" parTransId="{B04E782E-73C0-47E0-9526-F66A8FEE9213}" sibTransId="{5B6DBDAC-8908-47E7-AAA1-CBDD2E0B452E}"/>
    <dgm:cxn modelId="{285A8D47-F8A8-41FD-BBA9-9EFAF991061A}" srcId="{41235529-EA89-452E-87A8-5822294E6A07}" destId="{15C0682F-A2F9-4FD7-BD3C-3622B1B9AF68}" srcOrd="1" destOrd="0" parTransId="{274B67F2-B558-4A8B-A3C2-4D9EFC81E3C8}" sibTransId="{2EAEB770-3062-4669-AB26-BD86276E66BA}"/>
    <dgm:cxn modelId="{ADE5FA09-641D-49AB-9999-349FC32FD4B9}" type="presOf" srcId="{6CD791C3-811A-4498-9C80-25DD57921CF1}" destId="{1D68A661-5ED1-4FFE-9D98-C497D2F1DB6F}" srcOrd="0" destOrd="0" presId="urn:microsoft.com/office/officeart/2005/8/layout/hList3"/>
    <dgm:cxn modelId="{D2034296-0924-406B-B442-5BBB1292BF69}" type="presOf" srcId="{15C0682F-A2F9-4FD7-BD3C-3622B1B9AF68}" destId="{4A0DB99A-0F7C-48C4-8784-AB75AA6E8F29}" srcOrd="0" destOrd="0" presId="urn:microsoft.com/office/officeart/2005/8/layout/hList3"/>
    <dgm:cxn modelId="{1D0FBC94-7A70-473F-A159-4E7CB400BFD4}" srcId="{6CD791C3-811A-4498-9C80-25DD57921CF1}" destId="{41235529-EA89-452E-87A8-5822294E6A07}" srcOrd="0" destOrd="0" parTransId="{7B3A0D52-9003-4D28-8AFE-FC5FD464F7E0}" sibTransId="{A158FC50-2E32-4725-BB31-638E00BE30BA}"/>
    <dgm:cxn modelId="{E7283179-E43E-4C46-A360-4BE3B4EB43A4}" type="presParOf" srcId="{1D68A661-5ED1-4FFE-9D98-C497D2F1DB6F}" destId="{3A8E24D5-C142-4A4F-A715-A97E334D8FD5}" srcOrd="0" destOrd="0" presId="urn:microsoft.com/office/officeart/2005/8/layout/hList3"/>
    <dgm:cxn modelId="{0A60FBD1-6C16-41B5-8852-293419AB1C63}" type="presParOf" srcId="{1D68A661-5ED1-4FFE-9D98-C497D2F1DB6F}" destId="{3681DF5A-AB96-4CB7-BA10-8C71F4AB2552}" srcOrd="1" destOrd="0" presId="urn:microsoft.com/office/officeart/2005/8/layout/hList3"/>
    <dgm:cxn modelId="{905907F8-0990-47CF-9F78-CF5DEED9EC22}" type="presParOf" srcId="{3681DF5A-AB96-4CB7-BA10-8C71F4AB2552}" destId="{810B3C2B-7778-4FBB-8B71-6F8AC61491B1}" srcOrd="0" destOrd="0" presId="urn:microsoft.com/office/officeart/2005/8/layout/hList3"/>
    <dgm:cxn modelId="{B79C1CAF-1AB4-495D-8927-D46E6984BDC2}" type="presParOf" srcId="{3681DF5A-AB96-4CB7-BA10-8C71F4AB2552}" destId="{4A0DB99A-0F7C-48C4-8784-AB75AA6E8F29}" srcOrd="1" destOrd="0" presId="urn:microsoft.com/office/officeart/2005/8/layout/hList3"/>
    <dgm:cxn modelId="{DF080918-B0C2-423E-8E4E-C5D87CF4722D}" type="presParOf" srcId="{3681DF5A-AB96-4CB7-BA10-8C71F4AB2552}" destId="{DEA11802-4A5A-462E-B37D-7F5818E818C2}" srcOrd="2" destOrd="0" presId="urn:microsoft.com/office/officeart/2005/8/layout/hList3"/>
    <dgm:cxn modelId="{B3C09BEB-3BE6-41AE-9C31-FE67FB5DD4B6}" type="presParOf" srcId="{1D68A661-5ED1-4FFE-9D98-C497D2F1DB6F}" destId="{5E813947-DC6C-4088-B534-4E3EF8D9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1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2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Task 3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 smtClean="0"/>
            <a:t>Digitisation as a Service </a:t>
          </a:r>
          <a:r>
            <a:rPr lang="en-GB" dirty="0" smtClean="0"/>
            <a:t>model</a:t>
          </a:r>
          <a:endParaRPr lang="en-US" dirty="0">
            <a:solidFill>
              <a:schemeClr val="tx1"/>
            </a:solidFill>
          </a:endParaRPr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Developing processes and pipelines for high resolution imaging services, including 3D models of NH specimens: </a:t>
          </a:r>
          <a:r>
            <a:rPr lang="en-US" dirty="0" err="1" smtClean="0"/>
            <a:t>Digitisation</a:t>
          </a:r>
          <a:r>
            <a:rPr lang="en-US" dirty="0" smtClean="0"/>
            <a:t> on Demand</a:t>
          </a:r>
          <a:endParaRPr lang="en-US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Developing the protocol infrastructure for DNA Sequencing on Demand</a:t>
          </a:r>
          <a:endParaRPr lang="en-US" dirty="0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4395FD42-8A21-40B6-812C-A3F8575637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fr-BE" dirty="0" smtClean="0"/>
            <a:t>Support Virtual Access calls </a:t>
          </a:r>
          <a:endParaRPr lang="en-US" dirty="0"/>
        </a:p>
      </dgm:t>
    </dgm:pt>
    <dgm:pt modelId="{B1D27F28-6CA8-4007-9F9D-34EAFA1AA2DC}" type="parTrans" cxnId="{943E3C02-BB82-4FFF-81A7-50C1C2DCE40A}">
      <dgm:prSet/>
      <dgm:spPr/>
      <dgm:t>
        <a:bodyPr/>
        <a:lstStyle/>
        <a:p>
          <a:endParaRPr lang="en-GB"/>
        </a:p>
      </dgm:t>
    </dgm:pt>
    <dgm:pt modelId="{964CB832-94A6-43A7-96CE-DB5390782F80}" type="sibTrans" cxnId="{943E3C02-BB82-4FFF-81A7-50C1C2DCE40A}">
      <dgm:prSet/>
      <dgm:spPr/>
      <dgm:t>
        <a:bodyPr/>
        <a:lstStyle/>
        <a:p>
          <a:endParaRPr lang="en-GB"/>
        </a:p>
      </dgm:t>
    </dgm:pt>
    <dgm:pt modelId="{BC92B647-9A2D-408D-BEDD-58DCFEB6B293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B653552-6E28-4000-8F75-4721082FC221}" type="parTrans" cxnId="{F05D7C2A-4516-4162-8ECB-BE2CA4BCF1CC}">
      <dgm:prSet/>
      <dgm:spPr/>
      <dgm:t>
        <a:bodyPr/>
        <a:lstStyle/>
        <a:p>
          <a:endParaRPr lang="en-GB"/>
        </a:p>
      </dgm:t>
    </dgm:pt>
    <dgm:pt modelId="{E55483BF-67F5-409D-8551-9F13175C6889}" type="sibTrans" cxnId="{F05D7C2A-4516-4162-8ECB-BE2CA4BCF1CC}">
      <dgm:prSet/>
      <dgm:spPr/>
      <dgm:t>
        <a:bodyPr/>
        <a:lstStyle/>
        <a:p>
          <a:endParaRPr lang="en-GB"/>
        </a:p>
      </dgm:t>
    </dgm:pt>
    <dgm:pt modelId="{28E5D08B-4642-403B-9D60-E1872BBB90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Develop cost models (</a:t>
          </a:r>
          <a:r>
            <a:rPr lang="en-US" dirty="0" smtClean="0"/>
            <a:t>MS56 - done)</a:t>
          </a:r>
          <a:endParaRPr lang="en-US" dirty="0"/>
        </a:p>
      </dgm:t>
    </dgm:pt>
    <dgm:pt modelId="{B9E7EA21-F9FB-4D2D-81BA-FF59470EA8FC}" type="parTrans" cxnId="{77382391-D1CF-4773-AB4A-7536630B2242}">
      <dgm:prSet/>
      <dgm:spPr/>
      <dgm:t>
        <a:bodyPr/>
        <a:lstStyle/>
        <a:p>
          <a:endParaRPr lang="en-GB"/>
        </a:p>
      </dgm:t>
    </dgm:pt>
    <dgm:pt modelId="{8AD03F5A-A43D-4CDD-8DEC-A788730F406F}" type="sibTrans" cxnId="{77382391-D1CF-4773-AB4A-7536630B2242}">
      <dgm:prSet/>
      <dgm:spPr/>
      <dgm:t>
        <a:bodyPr/>
        <a:lstStyle/>
        <a:p>
          <a:endParaRPr lang="en-GB"/>
        </a:p>
      </dgm:t>
    </dgm:pt>
    <dgm:pt modelId="{F261EBB7-51BA-4CDD-90A0-7C7E91EE8ED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 smtClean="0"/>
            <a:t>Optimisation of DNA extraction protocols from preserved specimens: protocols research and lab work </a:t>
          </a:r>
          <a:r>
            <a:rPr lang="en-US" dirty="0" smtClean="0"/>
            <a:t>commenced</a:t>
          </a:r>
          <a:endParaRPr lang="en-US" dirty="0"/>
        </a:p>
      </dgm:t>
    </dgm:pt>
    <dgm:pt modelId="{A3E44CBE-6791-4AF9-96DE-39B87DB08A72}" type="parTrans" cxnId="{31DE78C4-8098-4221-8228-7C30A3EE7889}">
      <dgm:prSet/>
      <dgm:spPr/>
      <dgm:t>
        <a:bodyPr/>
        <a:lstStyle/>
        <a:p>
          <a:endParaRPr lang="en-GB"/>
        </a:p>
      </dgm:t>
    </dgm:pt>
    <dgm:pt modelId="{0CEC4A4B-0136-48CC-9570-7D9A30A24974}" type="sibTrans" cxnId="{31DE78C4-8098-4221-8228-7C30A3EE7889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 smtClean="0"/>
            <a:t>Optimisation and refinement of sequencing protocols from preserved specimens: protocols research and lab work </a:t>
          </a:r>
          <a:r>
            <a:rPr lang="en-US" dirty="0" smtClean="0"/>
            <a:t>commenced</a:t>
          </a:r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1D652EF2-5E3F-43A6-9605-3783FFBCBF48}">
      <dgm:prSet/>
      <dgm:spPr/>
      <dgm:t>
        <a:bodyPr/>
        <a:lstStyle/>
        <a:p>
          <a:r>
            <a:rPr lang="en-US" dirty="0" err="1" smtClean="0"/>
            <a:t>Standardisation</a:t>
          </a:r>
          <a:r>
            <a:rPr lang="en-US" dirty="0" smtClean="0"/>
            <a:t> of </a:t>
          </a:r>
          <a:r>
            <a:rPr lang="en-US" dirty="0" smtClean="0"/>
            <a:t>techniques and outcomes</a:t>
          </a:r>
          <a:endParaRPr lang="en-US" dirty="0"/>
        </a:p>
      </dgm:t>
    </dgm:pt>
    <dgm:pt modelId="{7D4F5488-3AF1-4B63-8802-65BF9A4FCA09}" type="parTrans" cxnId="{421593B0-E2C2-4658-9C3C-52B6BCF4B8B6}">
      <dgm:prSet/>
      <dgm:spPr/>
      <dgm:t>
        <a:bodyPr/>
        <a:lstStyle/>
        <a:p>
          <a:endParaRPr lang="en-GB"/>
        </a:p>
      </dgm:t>
    </dgm:pt>
    <dgm:pt modelId="{EFDF9D56-89F5-4BC8-BBDE-FC2EDB500B79}" type="sibTrans" cxnId="{421593B0-E2C2-4658-9C3C-52B6BCF4B8B6}">
      <dgm:prSet/>
      <dgm:spPr/>
      <dgm:t>
        <a:bodyPr/>
        <a:lstStyle/>
        <a:p>
          <a:endParaRPr lang="en-GB"/>
        </a:p>
      </dgm:t>
    </dgm:pt>
    <dgm:pt modelId="{3A72D200-6BDF-4583-8C67-EFB25B4E88DF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9DEC5697-8855-4879-8A57-946DA8EEDC59}" type="parTrans" cxnId="{4A3C9481-4F46-4496-BF3C-249AB17399C3}">
      <dgm:prSet/>
      <dgm:spPr/>
      <dgm:t>
        <a:bodyPr/>
        <a:lstStyle/>
        <a:p>
          <a:endParaRPr lang="el-GR"/>
        </a:p>
      </dgm:t>
    </dgm:pt>
    <dgm:pt modelId="{1F35AB8D-7456-447A-92A9-347D6357D926}" type="sibTrans" cxnId="{4A3C9481-4F46-4496-BF3C-249AB17399C3}">
      <dgm:prSet/>
      <dgm:spPr/>
      <dgm:t>
        <a:bodyPr/>
        <a:lstStyle/>
        <a:p>
          <a:endParaRPr lang="el-GR"/>
        </a:p>
      </dgm:t>
    </dgm:pt>
    <dgm:pt modelId="{8DEE46F0-88FA-46D8-8B4F-2C0874F203E0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4EE3EE54-5EAD-4CF3-AEB5-0A68EAF31425}" type="parTrans" cxnId="{991B3917-A32F-4CBF-8903-20C0C3C530A2}">
      <dgm:prSet/>
      <dgm:spPr/>
      <dgm:t>
        <a:bodyPr/>
        <a:lstStyle/>
        <a:p>
          <a:endParaRPr lang="el-GR"/>
        </a:p>
      </dgm:t>
    </dgm:pt>
    <dgm:pt modelId="{62FA7E1B-DD30-4BB7-AF7D-E027DC32E383}" type="sibTrans" cxnId="{991B3917-A32F-4CBF-8903-20C0C3C530A2}">
      <dgm:prSet/>
      <dgm:spPr/>
      <dgm:t>
        <a:bodyPr/>
        <a:lstStyle/>
        <a:p>
          <a:endParaRPr lang="el-GR"/>
        </a:p>
      </dgm:t>
    </dgm:pt>
    <dgm:pt modelId="{0A4C7A25-E3F8-4320-B05B-5D9688ADBA2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02F0FA63-1855-4F2B-B5D3-F39966FDCED9}" type="parTrans" cxnId="{A0BC9A24-85DB-4A72-A8B6-B15507C624F2}">
      <dgm:prSet/>
      <dgm:spPr/>
      <dgm:t>
        <a:bodyPr/>
        <a:lstStyle/>
        <a:p>
          <a:endParaRPr lang="el-GR"/>
        </a:p>
      </dgm:t>
    </dgm:pt>
    <dgm:pt modelId="{28A080DA-1D36-4953-8596-982DAB0E8F8C}" type="sibTrans" cxnId="{A0BC9A24-85DB-4A72-A8B6-B15507C624F2}">
      <dgm:prSet/>
      <dgm:spPr/>
      <dgm:t>
        <a:bodyPr/>
        <a:lstStyle/>
        <a:p>
          <a:endParaRPr lang="el-GR"/>
        </a:p>
      </dgm:t>
    </dgm:pt>
    <dgm:pt modelId="{7C11D08F-46BC-4256-8B6E-C5BABB6E00C3}">
      <dgm:prSet/>
      <dgm:spPr/>
      <dgm:t>
        <a:bodyPr/>
        <a:lstStyle/>
        <a:p>
          <a:r>
            <a:rPr lang="en-US" dirty="0" smtClean="0"/>
            <a:t>Follow up current VA </a:t>
          </a:r>
          <a:r>
            <a:rPr lang="en-US" dirty="0" smtClean="0"/>
            <a:t>call (MS53 in progress)</a:t>
          </a:r>
          <a:endParaRPr lang="en-US" dirty="0"/>
        </a:p>
      </dgm:t>
    </dgm:pt>
    <dgm:pt modelId="{6867BD61-3D38-4E9F-89F6-8A3047EFE058}" type="parTrans" cxnId="{F0FB8A7F-D273-4AC9-8565-8C632AB4B47F}">
      <dgm:prSet/>
      <dgm:spPr/>
      <dgm:t>
        <a:bodyPr/>
        <a:lstStyle/>
        <a:p>
          <a:endParaRPr lang="el-GR"/>
        </a:p>
      </dgm:t>
    </dgm:pt>
    <dgm:pt modelId="{E4414D2B-31FB-41A6-9E02-94ADCFA0DDFD}" type="sibTrans" cxnId="{F0FB8A7F-D273-4AC9-8565-8C632AB4B47F}">
      <dgm:prSet/>
      <dgm:spPr/>
      <dgm:t>
        <a:bodyPr/>
        <a:lstStyle/>
        <a:p>
          <a:endParaRPr lang="el-GR"/>
        </a:p>
      </dgm:t>
    </dgm:pt>
    <dgm:pt modelId="{81D1E91D-DBE3-4106-8751-732BBC822590}">
      <dgm:prSet/>
      <dgm:spPr/>
      <dgm:t>
        <a:bodyPr/>
        <a:lstStyle/>
        <a:p>
          <a:r>
            <a:rPr lang="en-US" dirty="0" smtClean="0"/>
            <a:t>Liaise with </a:t>
          </a:r>
          <a:r>
            <a:rPr lang="en-US" dirty="0" err="1" smtClean="0"/>
            <a:t>DiSSCo</a:t>
          </a:r>
          <a:r>
            <a:rPr lang="en-US" dirty="0" smtClean="0"/>
            <a:t> Prepare WP4 on cost model</a:t>
          </a:r>
          <a:endParaRPr lang="en-US" dirty="0"/>
        </a:p>
      </dgm:t>
    </dgm:pt>
    <dgm:pt modelId="{F52E1767-19A9-4EA3-A95E-6DFCBC10F457}" type="parTrans" cxnId="{3F6FA68F-FE36-4ECA-83B5-DCDA6036A785}">
      <dgm:prSet/>
      <dgm:spPr/>
      <dgm:t>
        <a:bodyPr/>
        <a:lstStyle/>
        <a:p>
          <a:endParaRPr lang="el-GR"/>
        </a:p>
      </dgm:t>
    </dgm:pt>
    <dgm:pt modelId="{7AB676D1-4FFB-4CAD-92EE-247F7DB55B46}" type="sibTrans" cxnId="{3F6FA68F-FE36-4ECA-83B5-DCDA6036A785}">
      <dgm:prSet/>
      <dgm:spPr/>
      <dgm:t>
        <a:bodyPr/>
        <a:lstStyle/>
        <a:p>
          <a:endParaRPr lang="el-GR"/>
        </a:p>
      </dgm:t>
    </dgm:pt>
    <dgm:pt modelId="{E5E0D487-1DD4-4E83-8275-4CC157489837}">
      <dgm:prSet/>
      <dgm:spPr/>
      <dgm:t>
        <a:bodyPr/>
        <a:lstStyle/>
        <a:p>
          <a:r>
            <a:rPr lang="en-US" dirty="0" smtClean="0"/>
            <a:t>Improvement of digitization techniques (reduce time and costs)</a:t>
          </a:r>
          <a:endParaRPr lang="en-US" dirty="0"/>
        </a:p>
      </dgm:t>
    </dgm:pt>
    <dgm:pt modelId="{1F9C4448-6892-4623-92B0-9E9827D0C1FA}" type="parTrans" cxnId="{CD44D2D4-7F0F-4FE1-8125-42CD859F05A1}">
      <dgm:prSet/>
      <dgm:spPr/>
      <dgm:t>
        <a:bodyPr/>
        <a:lstStyle/>
        <a:p>
          <a:endParaRPr lang="el-GR"/>
        </a:p>
      </dgm:t>
    </dgm:pt>
    <dgm:pt modelId="{7729B9EE-B1EB-43BB-9304-D62B5BED554E}" type="sibTrans" cxnId="{CD44D2D4-7F0F-4FE1-8125-42CD859F05A1}">
      <dgm:prSet/>
      <dgm:spPr/>
      <dgm:t>
        <a:bodyPr/>
        <a:lstStyle/>
        <a:p>
          <a:endParaRPr lang="el-GR"/>
        </a:p>
      </dgm:t>
    </dgm:pt>
    <dgm:pt modelId="{41ABB526-6125-422F-8144-532FF677622E}">
      <dgm:prSet/>
      <dgm:spPr/>
      <dgm:t>
        <a:bodyPr/>
        <a:lstStyle/>
        <a:p>
          <a:r>
            <a:rPr lang="en-US" dirty="0" smtClean="0"/>
            <a:t>Storage of VA calls data </a:t>
          </a:r>
          <a:endParaRPr lang="en-US" dirty="0"/>
        </a:p>
      </dgm:t>
    </dgm:pt>
    <dgm:pt modelId="{7236C9CF-6C8C-40CF-B263-2E20604CC7B0}" type="parTrans" cxnId="{B56D282D-32EF-4767-9013-01B563A10C43}">
      <dgm:prSet/>
      <dgm:spPr/>
      <dgm:t>
        <a:bodyPr/>
        <a:lstStyle/>
        <a:p>
          <a:endParaRPr lang="el-GR"/>
        </a:p>
      </dgm:t>
    </dgm:pt>
    <dgm:pt modelId="{55D1F055-EE74-4CAC-BEC8-23F67180B655}" type="sibTrans" cxnId="{B56D282D-32EF-4767-9013-01B563A10C43}">
      <dgm:prSet/>
      <dgm:spPr/>
      <dgm:t>
        <a:bodyPr/>
        <a:lstStyle/>
        <a:p>
          <a:endParaRPr lang="el-GR"/>
        </a:p>
      </dgm:t>
    </dgm:pt>
    <dgm:pt modelId="{D87BED67-81A6-4D17-8D17-E76427E1E33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B4AE95A-9591-421D-A73D-8C752F096023}" type="pres">
      <dgm:prSet presAssocID="{75151AD3-56D0-4892-9CC3-0245E0F61F03}" presName="composite" presStyleCnt="0"/>
      <dgm:spPr/>
    </dgm:pt>
    <dgm:pt modelId="{BD651282-0938-422C-9E95-11E748D01F8C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B31B566-F93C-4932-9C27-2AC260B106B4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63729D6-F3DB-48E7-93F1-D6F50BEF5888}" type="pres">
      <dgm:prSet presAssocID="{8D6B5241-E3C8-447A-AED6-C9C8EC5B134E}" presName="space" presStyleCnt="0"/>
      <dgm:spPr/>
    </dgm:pt>
    <dgm:pt modelId="{72AAB9C0-3B52-40E5-B9E7-00904F9DBA3A}" type="pres">
      <dgm:prSet presAssocID="{C8B9AACC-6090-4E93-B112-FEF419B2C8C0}" presName="composite" presStyleCnt="0"/>
      <dgm:spPr/>
    </dgm:pt>
    <dgm:pt modelId="{7C161E6A-A933-4F26-AC69-DB5355D2DFE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71D68AB-B350-4D5C-AB6A-ABC40C2D8986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7B218AC-2FBD-4F6D-AFE8-3263399BC2F7}" type="pres">
      <dgm:prSet presAssocID="{189DEA9E-C25E-4034-8501-E0959F0E50DA}" presName="space" presStyleCnt="0"/>
      <dgm:spPr/>
    </dgm:pt>
    <dgm:pt modelId="{F7101213-BF46-4FD5-9C2C-E1DDF6F4C64B}" type="pres">
      <dgm:prSet presAssocID="{C5E6BC8D-1A4E-42C8-8E2C-7EC17FC2E1D1}" presName="composite" presStyleCnt="0"/>
      <dgm:spPr/>
    </dgm:pt>
    <dgm:pt modelId="{98493B2B-A905-429A-BAEF-6EBFD0668D83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75AD089-2E66-469E-88C2-DFFE8330212E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0FB8A7F-D273-4AC9-8565-8C632AB4B47F}" srcId="{75151AD3-56D0-4892-9CC3-0245E0F61F03}" destId="{7C11D08F-46BC-4256-8B6E-C5BABB6E00C3}" srcOrd="3" destOrd="0" parTransId="{6867BD61-3D38-4E9F-89F6-8A3047EFE058}" sibTransId="{E4414D2B-31FB-41A6-9E02-94ADCFA0DDFD}"/>
    <dgm:cxn modelId="{3F8DAA7A-2934-40A6-9067-D5EE7290C52D}" type="presOf" srcId="{41ABB526-6125-422F-8144-532FF677622E}" destId="{571D68AB-B350-4D5C-AB6A-ABC40C2D8986}" srcOrd="0" destOrd="5" presId="urn:microsoft.com/office/officeart/2005/8/layout/hList1"/>
    <dgm:cxn modelId="{8148B23B-449E-4260-A755-F226C8D4051B}" type="presOf" srcId="{1D652EF2-5E3F-43A6-9605-3783FFBCBF48}" destId="{571D68AB-B350-4D5C-AB6A-ABC40C2D8986}" srcOrd="0" destOrd="3" presId="urn:microsoft.com/office/officeart/2005/8/layout/hList1"/>
    <dgm:cxn modelId="{4A3C9481-4F46-4496-BF3C-249AB17399C3}" srcId="{C5E6BC8D-1A4E-42C8-8E2C-7EC17FC2E1D1}" destId="{3A72D200-6BDF-4583-8C67-EFB25B4E88DF}" srcOrd="1" destOrd="0" parTransId="{9DEC5697-8855-4879-8A57-946DA8EEDC59}" sibTransId="{1F35AB8D-7456-447A-92A9-347D6357D926}"/>
    <dgm:cxn modelId="{A88AF0CA-2B7C-4BA7-A27B-6E32E0F2D842}" type="presOf" srcId="{BC92B647-9A2D-408D-BEDD-58DCFEB6B293}" destId="{9B31B566-F93C-4932-9C27-2AC260B106B4}" srcOrd="0" destOrd="5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098BF377-7A6B-4319-9EE2-DCCA72CA47F9}" type="presOf" srcId="{C5E6BC8D-1A4E-42C8-8E2C-7EC17FC2E1D1}" destId="{98493B2B-A905-429A-BAEF-6EBFD0668D83}" srcOrd="0" destOrd="0" presId="urn:microsoft.com/office/officeart/2005/8/layout/hList1"/>
    <dgm:cxn modelId="{37103716-AE3F-4AD9-BC60-628A60F67459}" type="presOf" srcId="{DD879645-BB58-407B-A47E-D1FA7C57DE19}" destId="{9B31B566-F93C-4932-9C27-2AC260B106B4}" srcOrd="0" destOrd="0" presId="urn:microsoft.com/office/officeart/2005/8/layout/hList1"/>
    <dgm:cxn modelId="{EFAA76A5-ED43-4B09-9B82-F1DA8AC1FACF}" type="presOf" srcId="{C032F1C4-CE23-4B17-8F24-BE6AC62B5DD2}" destId="{D87BED67-81A6-4D17-8D17-E76427E1E33B}" srcOrd="0" destOrd="0" presId="urn:microsoft.com/office/officeart/2005/8/layout/hList1"/>
    <dgm:cxn modelId="{31DE78C4-8098-4221-8228-7C30A3EE7889}" srcId="{C5E6BC8D-1A4E-42C8-8E2C-7EC17FC2E1D1}" destId="{F261EBB7-51BA-4CDD-90A0-7C7E91EE8EDB}" srcOrd="2" destOrd="0" parTransId="{A3E44CBE-6791-4AF9-96DE-39B87DB08A72}" sibTransId="{0CEC4A4B-0136-48CC-9570-7D9A30A24974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4D66A1CC-6C08-439E-AFC0-2E314A22D6E8}" type="presOf" srcId="{E5E0D487-1DD4-4E83-8275-4CC157489837}" destId="{571D68AB-B350-4D5C-AB6A-ABC40C2D8986}" srcOrd="0" destOrd="4" presId="urn:microsoft.com/office/officeart/2005/8/layout/hList1"/>
    <dgm:cxn modelId="{C2E83E4B-E1FA-4DBD-BCDC-9FF085EB4DEF}" type="presOf" srcId="{28E5D08B-4642-403B-9D60-E1872BBB9039}" destId="{571D68AB-B350-4D5C-AB6A-ABC40C2D8986}" srcOrd="0" destOrd="2" presId="urn:microsoft.com/office/officeart/2005/8/layout/hList1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A0BC9A24-85DB-4A72-A8B6-B15507C624F2}" srcId="{75151AD3-56D0-4892-9CC3-0245E0F61F03}" destId="{0A4C7A25-E3F8-4320-B05B-5D9688ADBA22}" srcOrd="1" destOrd="0" parTransId="{02F0FA63-1855-4F2B-B5D3-F39966FDCED9}" sibTransId="{28A080DA-1D36-4953-8596-982DAB0E8F8C}"/>
    <dgm:cxn modelId="{421593B0-E2C2-4658-9C3C-52B6BCF4B8B6}" srcId="{C8B9AACC-6090-4E93-B112-FEF419B2C8C0}" destId="{1D652EF2-5E3F-43A6-9605-3783FFBCBF48}" srcOrd="3" destOrd="0" parTransId="{7D4F5488-3AF1-4B63-8802-65BF9A4FCA09}" sibTransId="{EFDF9D56-89F5-4BC8-BBDE-FC2EDB500B79}"/>
    <dgm:cxn modelId="{4F2751D9-9BA1-40AF-8178-45529E51DD08}" type="presOf" srcId="{3A72D200-6BDF-4583-8C67-EFB25B4E88DF}" destId="{875AD089-2E66-469E-88C2-DFFE8330212E}" srcOrd="0" destOrd="1" presId="urn:microsoft.com/office/officeart/2005/8/layout/hList1"/>
    <dgm:cxn modelId="{CD44D2D4-7F0F-4FE1-8125-42CD859F05A1}" srcId="{C8B9AACC-6090-4E93-B112-FEF419B2C8C0}" destId="{E5E0D487-1DD4-4E83-8275-4CC157489837}" srcOrd="4" destOrd="0" parTransId="{1F9C4448-6892-4623-92B0-9E9827D0C1FA}" sibTransId="{7729B9EE-B1EB-43BB-9304-D62B5BED554E}"/>
    <dgm:cxn modelId="{F0AB778E-DFF0-40BB-ABF6-01C7669051E6}" type="presOf" srcId="{F261EBB7-51BA-4CDD-90A0-7C7E91EE8EDB}" destId="{875AD089-2E66-469E-88C2-DFFE8330212E}" srcOrd="0" destOrd="2" presId="urn:microsoft.com/office/officeart/2005/8/layout/hList1"/>
    <dgm:cxn modelId="{4851F9BB-9201-47ED-9B95-D01C93A0FA33}" type="presOf" srcId="{09E2EDBB-FB3E-4B60-875C-23AF617F3985}" destId="{875AD089-2E66-469E-88C2-DFFE8330212E}" srcOrd="0" destOrd="0" presId="urn:microsoft.com/office/officeart/2005/8/layout/hList1"/>
    <dgm:cxn modelId="{16E304B5-8680-4290-B8EF-351636F4F8DF}" type="presOf" srcId="{0A4C7A25-E3F8-4320-B05B-5D9688ADBA22}" destId="{9B31B566-F93C-4932-9C27-2AC260B106B4}" srcOrd="0" destOrd="1" presId="urn:microsoft.com/office/officeart/2005/8/layout/hList1"/>
    <dgm:cxn modelId="{251F2CCA-9B4B-4004-85A2-8A063BF617D1}" type="presOf" srcId="{81D1E91D-DBE3-4106-8751-732BBC822590}" destId="{9B31B566-F93C-4932-9C27-2AC260B106B4}" srcOrd="0" destOrd="4" presId="urn:microsoft.com/office/officeart/2005/8/layout/hList1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943E3C02-BB82-4FFF-81A7-50C1C2DCE40A}" srcId="{75151AD3-56D0-4892-9CC3-0245E0F61F03}" destId="{4395FD42-8A21-40B6-812C-A3F857563785}" srcOrd="2" destOrd="0" parTransId="{B1D27F28-6CA8-4007-9F9D-34EAFA1AA2DC}" sibTransId="{964CB832-94A6-43A7-96CE-DB5390782F80}"/>
    <dgm:cxn modelId="{991B3917-A32F-4CBF-8903-20C0C3C530A2}" srcId="{C8B9AACC-6090-4E93-B112-FEF419B2C8C0}" destId="{8DEE46F0-88FA-46D8-8B4F-2C0874F203E0}" srcOrd="1" destOrd="0" parTransId="{4EE3EE54-5EAD-4CF3-AEB5-0A68EAF31425}" sibTransId="{62FA7E1B-DD30-4BB7-AF7D-E027DC32E383}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77382391-D1CF-4773-AB4A-7536630B2242}" srcId="{C8B9AACC-6090-4E93-B112-FEF419B2C8C0}" destId="{28E5D08B-4642-403B-9D60-E1872BBB9039}" srcOrd="2" destOrd="0" parTransId="{B9E7EA21-F9FB-4D2D-81BA-FF59470EA8FC}" sibTransId="{8AD03F5A-A43D-4CDD-8DEC-A788730F406F}"/>
    <dgm:cxn modelId="{5A0EB9D2-2B36-4A43-8BA6-8E001BE6718D}" type="presOf" srcId="{7C11D08F-46BC-4256-8B6E-C5BABB6E00C3}" destId="{9B31B566-F93C-4932-9C27-2AC260B106B4}" srcOrd="0" destOrd="3" presId="urn:microsoft.com/office/officeart/2005/8/layout/hList1"/>
    <dgm:cxn modelId="{6C7A7FC6-98D4-4067-B16D-EDE957A7ADBF}" type="presOf" srcId="{8DEE46F0-88FA-46D8-8B4F-2C0874F203E0}" destId="{571D68AB-B350-4D5C-AB6A-ABC40C2D8986}" srcOrd="0" destOrd="1" presId="urn:microsoft.com/office/officeart/2005/8/layout/hList1"/>
    <dgm:cxn modelId="{3F6FA68F-FE36-4ECA-83B5-DCDA6036A785}" srcId="{75151AD3-56D0-4892-9CC3-0245E0F61F03}" destId="{81D1E91D-DBE3-4106-8751-732BBC822590}" srcOrd="4" destOrd="0" parTransId="{F52E1767-19A9-4EA3-A95E-6DFCBC10F457}" sibTransId="{7AB676D1-4FFB-4CAD-92EE-247F7DB55B46}"/>
    <dgm:cxn modelId="{B1A2059B-4EA2-41F2-B311-2C6168038445}" type="presOf" srcId="{75151AD3-56D0-4892-9CC3-0245E0F61F03}" destId="{BD651282-0938-422C-9E95-11E748D01F8C}" srcOrd="0" destOrd="0" presId="urn:microsoft.com/office/officeart/2005/8/layout/hList1"/>
    <dgm:cxn modelId="{F05D7C2A-4516-4162-8ECB-BE2CA4BCF1CC}" srcId="{75151AD3-56D0-4892-9CC3-0245E0F61F03}" destId="{BC92B647-9A2D-408D-BEDD-58DCFEB6B293}" srcOrd="5" destOrd="0" parTransId="{6B653552-6E28-4000-8F75-4721082FC221}" sibTransId="{E55483BF-67F5-409D-8551-9F13175C6889}"/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586B6C18-C04F-4E17-9A42-B3BA386F4BE2}" srcId="{C5E6BC8D-1A4E-42C8-8E2C-7EC17FC2E1D1}" destId="{30A7956B-D58E-499A-817A-5AD555E4CE04}" srcOrd="3" destOrd="0" parTransId="{3090A1D5-4A45-49CB-8D53-83E14012D91C}" sibTransId="{00591E76-F918-474C-B0C1-C8EA6448625A}"/>
    <dgm:cxn modelId="{E26EA95A-5D05-4431-8487-064F9C6C66F7}" type="presOf" srcId="{C8B9AACC-6090-4E93-B112-FEF419B2C8C0}" destId="{7C161E6A-A933-4F26-AC69-DB5355D2DFE6}" srcOrd="0" destOrd="0" presId="urn:microsoft.com/office/officeart/2005/8/layout/hList1"/>
    <dgm:cxn modelId="{B56D282D-32EF-4767-9013-01B563A10C43}" srcId="{C8B9AACC-6090-4E93-B112-FEF419B2C8C0}" destId="{41ABB526-6125-422F-8144-532FF677622E}" srcOrd="5" destOrd="0" parTransId="{7236C9CF-6C8C-40CF-B263-2E20604CC7B0}" sibTransId="{55D1F055-EE74-4CAC-BEC8-23F67180B655}"/>
    <dgm:cxn modelId="{5F13FDAA-CD59-4C06-9AE2-34716EC5D7D2}" type="presOf" srcId="{4395FD42-8A21-40B6-812C-A3F857563785}" destId="{9B31B566-F93C-4932-9C27-2AC260B106B4}" srcOrd="0" destOrd="2" presId="urn:microsoft.com/office/officeart/2005/8/layout/hList1"/>
    <dgm:cxn modelId="{3C38D72E-6E71-4FBF-BBFF-31BA988D05F2}" type="presOf" srcId="{30A7956B-D58E-499A-817A-5AD555E4CE04}" destId="{875AD089-2E66-469E-88C2-DFFE8330212E}" srcOrd="0" destOrd="3" presId="urn:microsoft.com/office/officeart/2005/8/layout/hList1"/>
    <dgm:cxn modelId="{23E57D10-06DC-4706-94EC-4DA23BB509F4}" type="presOf" srcId="{C923180A-1F5E-4EDF-B1B4-BF296491DA39}" destId="{571D68AB-B350-4D5C-AB6A-ABC40C2D8986}" srcOrd="0" destOrd="0" presId="urn:microsoft.com/office/officeart/2005/8/layout/hList1"/>
    <dgm:cxn modelId="{F486A311-6E8A-4420-9AE1-644D3EA9D353}" type="presParOf" srcId="{D87BED67-81A6-4D17-8D17-E76427E1E33B}" destId="{3B4AE95A-9591-421D-A73D-8C752F096023}" srcOrd="0" destOrd="0" presId="urn:microsoft.com/office/officeart/2005/8/layout/hList1"/>
    <dgm:cxn modelId="{F27B1728-8578-4C78-97CE-4FF9FCC89CDC}" type="presParOf" srcId="{3B4AE95A-9591-421D-A73D-8C752F096023}" destId="{BD651282-0938-422C-9E95-11E748D01F8C}" srcOrd="0" destOrd="0" presId="urn:microsoft.com/office/officeart/2005/8/layout/hList1"/>
    <dgm:cxn modelId="{9D60F58A-FF19-449E-8578-94CC6E0E7F48}" type="presParOf" srcId="{3B4AE95A-9591-421D-A73D-8C752F096023}" destId="{9B31B566-F93C-4932-9C27-2AC260B106B4}" srcOrd="1" destOrd="0" presId="urn:microsoft.com/office/officeart/2005/8/layout/hList1"/>
    <dgm:cxn modelId="{B1B97402-5D1D-4C42-BEAB-4D1CAE2C7459}" type="presParOf" srcId="{D87BED67-81A6-4D17-8D17-E76427E1E33B}" destId="{B63729D6-F3DB-48E7-93F1-D6F50BEF5888}" srcOrd="1" destOrd="0" presId="urn:microsoft.com/office/officeart/2005/8/layout/hList1"/>
    <dgm:cxn modelId="{1B48D780-5703-4893-BEE8-03DD7313BC7C}" type="presParOf" srcId="{D87BED67-81A6-4D17-8D17-E76427E1E33B}" destId="{72AAB9C0-3B52-40E5-B9E7-00904F9DBA3A}" srcOrd="2" destOrd="0" presId="urn:microsoft.com/office/officeart/2005/8/layout/hList1"/>
    <dgm:cxn modelId="{0F907679-6D64-4CA5-A8A4-9DB8B42BFBD8}" type="presParOf" srcId="{72AAB9C0-3B52-40E5-B9E7-00904F9DBA3A}" destId="{7C161E6A-A933-4F26-AC69-DB5355D2DFE6}" srcOrd="0" destOrd="0" presId="urn:microsoft.com/office/officeart/2005/8/layout/hList1"/>
    <dgm:cxn modelId="{E906B9A8-B4B2-47B2-804C-E39B0BDCE71A}" type="presParOf" srcId="{72AAB9C0-3B52-40E5-B9E7-00904F9DBA3A}" destId="{571D68AB-B350-4D5C-AB6A-ABC40C2D8986}" srcOrd="1" destOrd="0" presId="urn:microsoft.com/office/officeart/2005/8/layout/hList1"/>
    <dgm:cxn modelId="{2FD17F3F-8128-4633-9E97-3609B25BCB8C}" type="presParOf" srcId="{D87BED67-81A6-4D17-8D17-E76427E1E33B}" destId="{F7B218AC-2FBD-4F6D-AFE8-3263399BC2F7}" srcOrd="3" destOrd="0" presId="urn:microsoft.com/office/officeart/2005/8/layout/hList1"/>
    <dgm:cxn modelId="{7C91B0BD-9287-47CA-973F-B9EAAA2435EA}" type="presParOf" srcId="{D87BED67-81A6-4D17-8D17-E76427E1E33B}" destId="{F7101213-BF46-4FD5-9C2C-E1DDF6F4C64B}" srcOrd="4" destOrd="0" presId="urn:microsoft.com/office/officeart/2005/8/layout/hList1"/>
    <dgm:cxn modelId="{6A9D820A-0611-4DEA-B1EB-E63B9C45284E}" type="presParOf" srcId="{F7101213-BF46-4FD5-9C2C-E1DDF6F4C64B}" destId="{98493B2B-A905-429A-BAEF-6EBFD0668D83}" srcOrd="0" destOrd="0" presId="urn:microsoft.com/office/officeart/2005/8/layout/hList1"/>
    <dgm:cxn modelId="{752F6DE9-0677-4252-B2E1-0657553FABF1}" type="presParOf" srcId="{F7101213-BF46-4FD5-9C2C-E1DDF6F4C64B}" destId="{875AD089-2E66-469E-88C2-DFFE833021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2F1C4-CE23-4B17-8F24-BE6AC62B5DD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5151AD3-56D0-4892-9CC3-0245E0F61F03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Del 1</a:t>
          </a:r>
        </a:p>
      </dgm:t>
    </dgm:pt>
    <dgm:pt modelId="{251E6184-4BAA-4DDB-A10B-FABA4B4EC6AC}" type="parTrans" cxnId="{B3DE65D2-24BB-4268-AA0A-53ADA4D0C0D3}">
      <dgm:prSet/>
      <dgm:spPr/>
      <dgm:t>
        <a:bodyPr/>
        <a:lstStyle/>
        <a:p>
          <a:endParaRPr lang="en-US"/>
        </a:p>
      </dgm:t>
    </dgm:pt>
    <dgm:pt modelId="{8D6B5241-E3C8-447A-AED6-C9C8EC5B134E}" type="sibTrans" cxnId="{B3DE65D2-24BB-4268-AA0A-53ADA4D0C0D3}">
      <dgm:prSet/>
      <dgm:spPr/>
      <dgm:t>
        <a:bodyPr/>
        <a:lstStyle/>
        <a:p>
          <a:endParaRPr lang="en-US"/>
        </a:p>
      </dgm:t>
    </dgm:pt>
    <dgm:pt modelId="{C8B9AACC-6090-4E93-B112-FEF419B2C8C0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Del 2</a:t>
          </a:r>
        </a:p>
      </dgm:t>
    </dgm:pt>
    <dgm:pt modelId="{A7E617ED-9935-4663-8F3F-C5929E3D596D}" type="parTrans" cxnId="{0839064A-C0A4-4793-98C9-AD59CECDA429}">
      <dgm:prSet/>
      <dgm:spPr/>
      <dgm:t>
        <a:bodyPr/>
        <a:lstStyle/>
        <a:p>
          <a:endParaRPr lang="en-US"/>
        </a:p>
      </dgm:t>
    </dgm:pt>
    <dgm:pt modelId="{189DEA9E-C25E-4034-8501-E0959F0E50DA}" type="sibTrans" cxnId="{0839064A-C0A4-4793-98C9-AD59CECDA429}">
      <dgm:prSet/>
      <dgm:spPr/>
      <dgm:t>
        <a:bodyPr/>
        <a:lstStyle/>
        <a:p>
          <a:endParaRPr lang="en-US"/>
        </a:p>
      </dgm:t>
    </dgm:pt>
    <dgm:pt modelId="{C5E6BC8D-1A4E-42C8-8E2C-7EC17FC2E1D1}">
      <dgm:prSet phldrT="[Text]"/>
      <dgm:spPr>
        <a:solidFill>
          <a:srgbClr val="F6F8FC"/>
        </a:solidFill>
        <a:ln w="50800">
          <a:solidFill>
            <a:schemeClr val="tx1"/>
          </a:solidFill>
        </a:ln>
      </dgm:spPr>
      <dgm:t>
        <a:bodyPr/>
        <a:lstStyle/>
        <a:p>
          <a:r>
            <a:rPr lang="en-US" dirty="0"/>
            <a:t>Del 3</a:t>
          </a:r>
        </a:p>
      </dgm:t>
    </dgm:pt>
    <dgm:pt modelId="{D540C9D5-0D0F-4ED0-A8C6-5122EF89E0B8}" type="parTrans" cxnId="{B8151A82-97B0-4A6B-96BC-6914694D949A}">
      <dgm:prSet/>
      <dgm:spPr/>
      <dgm:t>
        <a:bodyPr/>
        <a:lstStyle/>
        <a:p>
          <a:endParaRPr lang="en-US"/>
        </a:p>
      </dgm:t>
    </dgm:pt>
    <dgm:pt modelId="{3984F889-9155-4B34-8DCE-A8EECAF129A9}" type="sibTrans" cxnId="{B8151A82-97B0-4A6B-96BC-6914694D949A}">
      <dgm:prSet/>
      <dgm:spPr/>
      <dgm:t>
        <a:bodyPr/>
        <a:lstStyle/>
        <a:p>
          <a:endParaRPr lang="en-US"/>
        </a:p>
      </dgm:t>
    </dgm:pt>
    <dgm:pt modelId="{DD879645-BB58-407B-A47E-D1FA7C57DE1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D.7.1 Paper on the implementation, assessment and sustainability business plan of VA (Month </a:t>
          </a:r>
          <a:r>
            <a:rPr lang="en-US" dirty="0" smtClean="0"/>
            <a:t>40 – May  2022)</a:t>
          </a:r>
          <a:endParaRPr lang="en-US" dirty="0"/>
        </a:p>
      </dgm:t>
    </dgm:pt>
    <dgm:pt modelId="{DF9B7292-02E2-428F-9384-E2F91AD9145A}" type="parTrans" cxnId="{E0E559EE-F745-4296-9764-8F9C3499296E}">
      <dgm:prSet/>
      <dgm:spPr/>
      <dgm:t>
        <a:bodyPr/>
        <a:lstStyle/>
        <a:p>
          <a:endParaRPr lang="en-US"/>
        </a:p>
      </dgm:t>
    </dgm:pt>
    <dgm:pt modelId="{888118AD-0CFE-47C8-B0CF-5D705BEE4271}" type="sibTrans" cxnId="{E0E559EE-F745-4296-9764-8F9C3499296E}">
      <dgm:prSet/>
      <dgm:spPr/>
      <dgm:t>
        <a:bodyPr/>
        <a:lstStyle/>
        <a:p>
          <a:endParaRPr lang="en-US"/>
        </a:p>
      </dgm:t>
    </dgm:pt>
    <dgm:pt modelId="{C923180A-1F5E-4EDF-B1B4-BF296491DA39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Data pipelines + standard workflows, enabling online access to complex digital content (3D scans) (Month 30 – July 2021)</a:t>
          </a:r>
          <a:endParaRPr lang="en-US" dirty="0"/>
        </a:p>
      </dgm:t>
    </dgm:pt>
    <dgm:pt modelId="{64CF54F0-ABE1-4118-8E0E-503764491476}" type="parTrans" cxnId="{BCE5DB3A-467D-498D-996F-34F511A90A5C}">
      <dgm:prSet/>
      <dgm:spPr/>
      <dgm:t>
        <a:bodyPr/>
        <a:lstStyle/>
        <a:p>
          <a:endParaRPr lang="en-US"/>
        </a:p>
      </dgm:t>
    </dgm:pt>
    <dgm:pt modelId="{EAFD4255-150B-483D-854A-FCFF3E1C3818}" type="sibTrans" cxnId="{BCE5DB3A-467D-498D-996F-34F511A90A5C}">
      <dgm:prSet/>
      <dgm:spPr/>
      <dgm:t>
        <a:bodyPr/>
        <a:lstStyle/>
        <a:p>
          <a:endParaRPr lang="en-US"/>
        </a:p>
      </dgm:t>
    </dgm:pt>
    <dgm:pt modelId="{09E2EDBB-FB3E-4B60-875C-23AF617F398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Publication providing synthesis of cost effective + scalable workflows for NH collections DNA sequencing (Month 44 – Sept 2022)</a:t>
          </a:r>
          <a:endParaRPr lang="en-US" dirty="0"/>
        </a:p>
      </dgm:t>
    </dgm:pt>
    <dgm:pt modelId="{E5138E13-E922-4691-9380-87EA04CDF907}" type="parTrans" cxnId="{E4F42334-EB63-40DE-94BB-2D0F07F5D639}">
      <dgm:prSet/>
      <dgm:spPr/>
      <dgm:t>
        <a:bodyPr/>
        <a:lstStyle/>
        <a:p>
          <a:endParaRPr lang="en-US"/>
        </a:p>
      </dgm:t>
    </dgm:pt>
    <dgm:pt modelId="{12A8F3F2-3EA0-4A05-ADCA-5CBAB885E305}" type="sibTrans" cxnId="{E4F42334-EB63-40DE-94BB-2D0F07F5D639}">
      <dgm:prSet/>
      <dgm:spPr/>
      <dgm:t>
        <a:bodyPr/>
        <a:lstStyle/>
        <a:p>
          <a:endParaRPr lang="en-US"/>
        </a:p>
      </dgm:t>
    </dgm:pt>
    <dgm:pt modelId="{B1693731-DC5B-45BA-B99A-F563BB05CD5C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Improve digitization techniques</a:t>
          </a:r>
          <a:endParaRPr lang="en-US" dirty="0"/>
        </a:p>
      </dgm:t>
    </dgm:pt>
    <dgm:pt modelId="{A420E488-73CB-4B4F-890D-7DFB86EEAD36}" type="parTrans" cxnId="{924B7A08-51FA-405D-B297-0303BD0D50F8}">
      <dgm:prSet/>
      <dgm:spPr/>
      <dgm:t>
        <a:bodyPr/>
        <a:lstStyle/>
        <a:p>
          <a:endParaRPr lang="en-GB"/>
        </a:p>
      </dgm:t>
    </dgm:pt>
    <dgm:pt modelId="{BFC3A774-628B-4E68-9F1E-F48237831354}" type="sibTrans" cxnId="{924B7A08-51FA-405D-B297-0303BD0D50F8}">
      <dgm:prSet/>
      <dgm:spPr/>
      <dgm:t>
        <a:bodyPr/>
        <a:lstStyle/>
        <a:p>
          <a:endParaRPr lang="en-GB"/>
        </a:p>
      </dgm:t>
    </dgm:pt>
    <dgm:pt modelId="{C5B485F1-F13C-4204-91AB-500C66F09855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 smtClean="0"/>
            <a:t>Currently optimisation of protocols for DNA extraction and sequencing from preserved specimens is in progress. </a:t>
          </a:r>
          <a:endParaRPr lang="en-US" dirty="0"/>
        </a:p>
      </dgm:t>
    </dgm:pt>
    <dgm:pt modelId="{B5E276FF-7964-4F06-B082-1246FD0456A1}" type="parTrans" cxnId="{CF589E21-1ED4-4914-8AE5-4F89A683BBAB}">
      <dgm:prSet/>
      <dgm:spPr/>
      <dgm:t>
        <a:bodyPr/>
        <a:lstStyle/>
        <a:p>
          <a:endParaRPr lang="en-GB"/>
        </a:p>
      </dgm:t>
    </dgm:pt>
    <dgm:pt modelId="{4F363E95-CD5A-4C40-A108-B2CB5C15991E}" type="sibTrans" cxnId="{CF589E21-1ED4-4914-8AE5-4F89A683BBAB}">
      <dgm:prSet/>
      <dgm:spPr/>
      <dgm:t>
        <a:bodyPr/>
        <a:lstStyle/>
        <a:p>
          <a:endParaRPr lang="en-GB"/>
        </a:p>
      </dgm:t>
    </dgm:pt>
    <dgm:pt modelId="{30A7956B-D58E-499A-817A-5AD555E4CE04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3090A1D5-4A45-49CB-8D53-83E14012D91C}" type="parTrans" cxnId="{586B6C18-C04F-4E17-9A42-B3BA386F4BE2}">
      <dgm:prSet/>
      <dgm:spPr/>
      <dgm:t>
        <a:bodyPr/>
        <a:lstStyle/>
        <a:p>
          <a:endParaRPr lang="en-GB"/>
        </a:p>
      </dgm:t>
    </dgm:pt>
    <dgm:pt modelId="{00591E76-F918-474C-B0C1-C8EA6448625A}" type="sibTrans" cxnId="{586B6C18-C04F-4E17-9A42-B3BA386F4BE2}">
      <dgm:prSet/>
      <dgm:spPr/>
      <dgm:t>
        <a:bodyPr/>
        <a:lstStyle/>
        <a:p>
          <a:endParaRPr lang="en-GB"/>
        </a:p>
      </dgm:t>
    </dgm:pt>
    <dgm:pt modelId="{E922CB75-B301-4955-9C01-B16A362D578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Monitoring  VA call 1 (</a:t>
          </a:r>
          <a:r>
            <a:rPr lang="en-US" dirty="0" smtClean="0"/>
            <a:t>MS53 </a:t>
          </a:r>
          <a:r>
            <a:rPr lang="en-US" dirty="0" smtClean="0"/>
            <a:t>Month 22) to feed into call 2 </a:t>
          </a:r>
          <a:endParaRPr lang="en-US" dirty="0"/>
        </a:p>
      </dgm:t>
    </dgm:pt>
    <dgm:pt modelId="{9EC03645-5AE3-4E60-BDF6-BC0941665977}" type="parTrans" cxnId="{BE8D449F-E7EB-461F-AB4A-C4B1BFC5D3EA}">
      <dgm:prSet/>
      <dgm:spPr/>
      <dgm:t>
        <a:bodyPr/>
        <a:lstStyle/>
        <a:p>
          <a:endParaRPr lang="el-GR"/>
        </a:p>
      </dgm:t>
    </dgm:pt>
    <dgm:pt modelId="{C3DED85D-0E54-430B-B2F1-29C79EAAE125}" type="sibTrans" cxnId="{BE8D449F-E7EB-461F-AB4A-C4B1BFC5D3EA}">
      <dgm:prSet/>
      <dgm:spPr/>
      <dgm:t>
        <a:bodyPr/>
        <a:lstStyle/>
        <a:p>
          <a:endParaRPr lang="el-GR"/>
        </a:p>
      </dgm:t>
    </dgm:pt>
    <dgm:pt modelId="{8C95FC41-587A-479F-B863-4D0C51A9012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Follow up on JRA1 Elvis implementation for VA </a:t>
          </a:r>
          <a:endParaRPr lang="en-US" dirty="0"/>
        </a:p>
      </dgm:t>
    </dgm:pt>
    <dgm:pt modelId="{7F7B7479-0016-4796-B10E-A267F0125CA1}" type="parTrans" cxnId="{371F258A-EF0B-4B04-AA8D-E09E01DF7F3B}">
      <dgm:prSet/>
      <dgm:spPr/>
      <dgm:t>
        <a:bodyPr/>
        <a:lstStyle/>
        <a:p>
          <a:endParaRPr lang="el-GR"/>
        </a:p>
      </dgm:t>
    </dgm:pt>
    <dgm:pt modelId="{DFA964AF-9635-48C8-9A1D-9EEE29C5E601}" type="sibTrans" cxnId="{371F258A-EF0B-4B04-AA8D-E09E01DF7F3B}">
      <dgm:prSet/>
      <dgm:spPr/>
      <dgm:t>
        <a:bodyPr/>
        <a:lstStyle/>
        <a:p>
          <a:endParaRPr lang="el-GR"/>
        </a:p>
      </dgm:t>
    </dgm:pt>
    <dgm:pt modelId="{E3347F72-20DE-4C66-AD6B-D23ED838E2C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fr-BE" dirty="0" err="1" smtClean="0"/>
            <a:t>Linking</a:t>
          </a:r>
          <a:r>
            <a:rPr lang="fr-BE" dirty="0" smtClean="0"/>
            <a:t> </a:t>
          </a:r>
          <a:r>
            <a:rPr lang="fr-BE" dirty="0" err="1" smtClean="0"/>
            <a:t>with</a:t>
          </a:r>
          <a:r>
            <a:rPr lang="fr-BE" dirty="0" smtClean="0"/>
            <a:t> </a:t>
          </a:r>
          <a:r>
            <a:rPr lang="fr-BE" dirty="0" err="1" smtClean="0"/>
            <a:t>DiSSCo</a:t>
          </a:r>
          <a:r>
            <a:rPr lang="fr-BE" dirty="0" smtClean="0"/>
            <a:t> </a:t>
          </a:r>
          <a:r>
            <a:rPr lang="fr-BE" dirty="0" err="1" smtClean="0"/>
            <a:t>Prepare</a:t>
          </a:r>
          <a:r>
            <a:rPr lang="fr-BE" dirty="0" smtClean="0"/>
            <a:t> WP4 (</a:t>
          </a:r>
          <a:r>
            <a:rPr lang="fr-BE" dirty="0" err="1" smtClean="0"/>
            <a:t>cost</a:t>
          </a:r>
          <a:r>
            <a:rPr lang="fr-BE" dirty="0" smtClean="0"/>
            <a:t> </a:t>
          </a:r>
          <a:r>
            <a:rPr lang="fr-BE" dirty="0" err="1" smtClean="0"/>
            <a:t>models</a:t>
          </a:r>
          <a:r>
            <a:rPr lang="fr-BE" dirty="0" smtClean="0"/>
            <a:t>)</a:t>
          </a:r>
          <a:endParaRPr lang="en-US" dirty="0"/>
        </a:p>
      </dgm:t>
    </dgm:pt>
    <dgm:pt modelId="{F0963FBF-8527-4AAB-ABE7-DDB9E5BFA614}" type="parTrans" cxnId="{88DA61AA-FF9F-4875-8E68-DFDA415B51F0}">
      <dgm:prSet/>
      <dgm:spPr/>
      <dgm:t>
        <a:bodyPr/>
        <a:lstStyle/>
        <a:p>
          <a:endParaRPr lang="el-GR"/>
        </a:p>
      </dgm:t>
    </dgm:pt>
    <dgm:pt modelId="{5165735C-A8C4-4938-A12E-B19F7E3F638A}" type="sibTrans" cxnId="{88DA61AA-FF9F-4875-8E68-DFDA415B51F0}">
      <dgm:prSet/>
      <dgm:spPr/>
      <dgm:t>
        <a:bodyPr/>
        <a:lstStyle/>
        <a:p>
          <a:endParaRPr lang="el-GR"/>
        </a:p>
      </dgm:t>
    </dgm:pt>
    <dgm:pt modelId="{15E8AD43-532F-4F12-A7ED-F45BD7054528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fr-BE" dirty="0" err="1" smtClean="0"/>
            <a:t>Linking</a:t>
          </a:r>
          <a:r>
            <a:rPr lang="fr-BE" dirty="0" smtClean="0"/>
            <a:t> </a:t>
          </a:r>
          <a:r>
            <a:rPr lang="fr-BE" dirty="0" err="1" smtClean="0"/>
            <a:t>with</a:t>
          </a:r>
          <a:r>
            <a:rPr lang="fr-BE" dirty="0" smtClean="0"/>
            <a:t> EOSC (business plan and </a:t>
          </a:r>
          <a:r>
            <a:rPr lang="fr-BE" dirty="0" err="1" smtClean="0"/>
            <a:t>cost</a:t>
          </a:r>
          <a:r>
            <a:rPr lang="fr-BE" dirty="0" smtClean="0"/>
            <a:t> </a:t>
          </a:r>
          <a:r>
            <a:rPr lang="fr-BE" dirty="0" err="1" smtClean="0"/>
            <a:t>models</a:t>
          </a:r>
          <a:r>
            <a:rPr lang="fr-BE" dirty="0" smtClean="0"/>
            <a:t> )</a:t>
          </a:r>
          <a:endParaRPr lang="en-US" dirty="0"/>
        </a:p>
      </dgm:t>
    </dgm:pt>
    <dgm:pt modelId="{F0E490EF-D490-4929-9BFD-8463C41D0A42}" type="parTrans" cxnId="{5A20F70D-E94F-4877-9EE3-ABF36E86A23F}">
      <dgm:prSet/>
      <dgm:spPr/>
      <dgm:t>
        <a:bodyPr/>
        <a:lstStyle/>
        <a:p>
          <a:endParaRPr lang="el-GR"/>
        </a:p>
      </dgm:t>
    </dgm:pt>
    <dgm:pt modelId="{5438ACB9-A0D0-49F6-9892-B96604A1AA3B}" type="sibTrans" cxnId="{5A20F70D-E94F-4877-9EE3-ABF36E86A23F}">
      <dgm:prSet/>
      <dgm:spPr/>
      <dgm:t>
        <a:bodyPr/>
        <a:lstStyle/>
        <a:p>
          <a:endParaRPr lang="el-GR"/>
        </a:p>
      </dgm:t>
    </dgm:pt>
    <dgm:pt modelId="{8AC1C023-4ADF-4C82-B360-C540B7DB0B92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AEE67C16-0D99-469A-ABB2-4C8B3F5A6723}" type="parTrans" cxnId="{3F4C8919-F6BC-45A9-8CB9-1FFD349869CE}">
      <dgm:prSet/>
      <dgm:spPr/>
      <dgm:t>
        <a:bodyPr/>
        <a:lstStyle/>
        <a:p>
          <a:endParaRPr lang="el-GR"/>
        </a:p>
      </dgm:t>
    </dgm:pt>
    <dgm:pt modelId="{455EA72D-B049-4A33-AC42-5F07ADF09C6B}" type="sibTrans" cxnId="{3F4C8919-F6BC-45A9-8CB9-1FFD349869CE}">
      <dgm:prSet/>
      <dgm:spPr/>
      <dgm:t>
        <a:bodyPr/>
        <a:lstStyle/>
        <a:p>
          <a:endParaRPr lang="el-GR"/>
        </a:p>
      </dgm:t>
    </dgm:pt>
    <dgm:pt modelId="{F5427581-CB97-428C-9383-A54181E102CA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1BCFF0C1-B1EA-4BBA-9295-290DB74B5F25}" type="parTrans" cxnId="{A46BF190-DD12-4DB9-8C14-9B56863A1C00}">
      <dgm:prSet/>
      <dgm:spPr/>
      <dgm:t>
        <a:bodyPr/>
        <a:lstStyle/>
        <a:p>
          <a:endParaRPr lang="el-GR"/>
        </a:p>
      </dgm:t>
    </dgm:pt>
    <dgm:pt modelId="{465853E3-1F6B-414E-B311-0AF1A6EE998C}" type="sibTrans" cxnId="{A46BF190-DD12-4DB9-8C14-9B56863A1C00}">
      <dgm:prSet/>
      <dgm:spPr/>
      <dgm:t>
        <a:bodyPr/>
        <a:lstStyle/>
        <a:p>
          <a:endParaRPr lang="el-GR"/>
        </a:p>
      </dgm:t>
    </dgm:pt>
    <dgm:pt modelId="{8B5DD8F8-4DD5-4A12-A7C8-6E6FC76B2F1E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2029C577-AF2F-4476-A6DD-44260C653EB5}" type="parTrans" cxnId="{7FFA02A7-5C6A-4683-8DD8-00E5DD4F676F}">
      <dgm:prSet/>
      <dgm:spPr/>
      <dgm:t>
        <a:bodyPr/>
        <a:lstStyle/>
        <a:p>
          <a:endParaRPr lang="el-GR"/>
        </a:p>
      </dgm:t>
    </dgm:pt>
    <dgm:pt modelId="{9DA939EA-DEC2-41C6-8B4C-D5BE57F90656}" type="sibTrans" cxnId="{7FFA02A7-5C6A-4683-8DD8-00E5DD4F676F}">
      <dgm:prSet/>
      <dgm:spPr/>
      <dgm:t>
        <a:bodyPr/>
        <a:lstStyle/>
        <a:p>
          <a:endParaRPr lang="el-GR"/>
        </a:p>
      </dgm:t>
    </dgm:pt>
    <dgm:pt modelId="{74AC2A83-20A4-4F86-8B5F-5FE7C8AAF93B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Reduce </a:t>
          </a:r>
          <a:r>
            <a:rPr lang="en-US" dirty="0" smtClean="0"/>
            <a:t>human and computational time (e.g. use Deep Learning for </a:t>
          </a:r>
          <a:r>
            <a:rPr lang="en-US" dirty="0" err="1" smtClean="0"/>
            <a:t>mCT</a:t>
          </a:r>
          <a:r>
            <a:rPr lang="en-US" dirty="0" smtClean="0"/>
            <a:t>-scans segmentation)</a:t>
          </a:r>
          <a:endParaRPr lang="en-US" dirty="0"/>
        </a:p>
      </dgm:t>
    </dgm:pt>
    <dgm:pt modelId="{9FF40BFA-76D2-4418-AAA4-85CA56585A0C}" type="parTrans" cxnId="{DF566267-38EF-43ED-B136-5DA88769356C}">
      <dgm:prSet/>
      <dgm:spPr/>
      <dgm:t>
        <a:bodyPr/>
        <a:lstStyle/>
        <a:p>
          <a:endParaRPr lang="el-GR"/>
        </a:p>
      </dgm:t>
    </dgm:pt>
    <dgm:pt modelId="{E4890055-80C6-4CD7-BA3D-79212A51D594}" type="sibTrans" cxnId="{DF566267-38EF-43ED-B136-5DA88769356C}">
      <dgm:prSet/>
      <dgm:spPr/>
      <dgm:t>
        <a:bodyPr/>
        <a:lstStyle/>
        <a:p>
          <a:endParaRPr lang="el-GR"/>
        </a:p>
      </dgm:t>
    </dgm:pt>
    <dgm:pt modelId="{C84F114A-7319-4252-8E1C-588DB686579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Reduce costs  by developing protocols to efficiently use </a:t>
          </a:r>
          <a:r>
            <a:rPr lang="en-US" dirty="0" smtClean="0"/>
            <a:t>free software (e.g. </a:t>
          </a:r>
          <a:r>
            <a:rPr lang="en-US" dirty="0" err="1" smtClean="0"/>
            <a:t>LHpFusionBox</a:t>
          </a:r>
          <a:r>
            <a:rPr lang="en-US" dirty="0" smtClean="0"/>
            <a:t>, Dragonfly, GOM Inspect, </a:t>
          </a:r>
          <a:r>
            <a:rPr lang="en-US" dirty="0" err="1" smtClean="0"/>
            <a:t>MeshLab</a:t>
          </a:r>
          <a:r>
            <a:rPr lang="en-US" dirty="0" smtClean="0"/>
            <a:t>, etc.)</a:t>
          </a:r>
          <a:endParaRPr lang="en-US" dirty="0"/>
        </a:p>
      </dgm:t>
    </dgm:pt>
    <dgm:pt modelId="{97ED7BC1-E048-4C50-A9CB-F41FD33A44BB}" type="parTrans" cxnId="{8FD62239-F108-46F5-86D6-61BB0614458D}">
      <dgm:prSet/>
      <dgm:spPr/>
      <dgm:t>
        <a:bodyPr/>
        <a:lstStyle/>
        <a:p>
          <a:endParaRPr lang="el-GR"/>
        </a:p>
      </dgm:t>
    </dgm:pt>
    <dgm:pt modelId="{4B2F53FB-A083-4CC3-AA7A-80E93EB65134}" type="sibTrans" cxnId="{8FD62239-F108-46F5-86D6-61BB0614458D}">
      <dgm:prSet/>
      <dgm:spPr/>
      <dgm:t>
        <a:bodyPr/>
        <a:lstStyle/>
        <a:p>
          <a:endParaRPr lang="el-GR"/>
        </a:p>
      </dgm:t>
    </dgm:pt>
    <dgm:pt modelId="{BD90D008-75D7-4D08-A501-15BA9859BC26}">
      <dgm:prSet phldrT="[Text]"/>
      <dgm:spPr>
        <a:ln w="50800">
          <a:solidFill>
            <a:schemeClr val="tx1"/>
          </a:solidFill>
        </a:ln>
      </dgm:spPr>
      <dgm:t>
        <a:bodyPr/>
        <a:lstStyle/>
        <a:p>
          <a:r>
            <a:rPr lang="en-GB" dirty="0" smtClean="0"/>
            <a:t>Literature will be reviewed and integrated with project findings to develop a scientific publication</a:t>
          </a:r>
          <a:endParaRPr lang="en-US" dirty="0"/>
        </a:p>
      </dgm:t>
    </dgm:pt>
    <dgm:pt modelId="{FE40C584-3F78-4A4B-A0A1-6FBF792F5AB8}" type="parTrans" cxnId="{2A9C6F7F-E0FD-4C62-859E-12D6B175D551}">
      <dgm:prSet/>
      <dgm:spPr/>
      <dgm:t>
        <a:bodyPr/>
        <a:lstStyle/>
        <a:p>
          <a:endParaRPr lang="el-GR"/>
        </a:p>
      </dgm:t>
    </dgm:pt>
    <dgm:pt modelId="{B2F1BE32-FF0A-41E5-B46B-51D1AF1E5717}" type="sibTrans" cxnId="{2A9C6F7F-E0FD-4C62-859E-12D6B175D551}">
      <dgm:prSet/>
      <dgm:spPr/>
      <dgm:t>
        <a:bodyPr/>
        <a:lstStyle/>
        <a:p>
          <a:endParaRPr lang="el-GR"/>
        </a:p>
      </dgm:t>
    </dgm:pt>
    <dgm:pt modelId="{4EBEE5EC-5B56-4405-A74E-4AF5050D9D7B}" type="pres">
      <dgm:prSet presAssocID="{C032F1C4-CE23-4B17-8F24-BE6AC62B5D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E6E79BA-8072-4385-88A0-B8F2EA467251}" type="pres">
      <dgm:prSet presAssocID="{75151AD3-56D0-4892-9CC3-0245E0F61F03}" presName="composite" presStyleCnt="0"/>
      <dgm:spPr/>
    </dgm:pt>
    <dgm:pt modelId="{E9986381-FE5B-42A1-A41C-9460B790038B}" type="pres">
      <dgm:prSet presAssocID="{75151AD3-56D0-4892-9CC3-0245E0F61F0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4BB09BD-BDD5-4E3C-B65A-A53399257EF2}" type="pres">
      <dgm:prSet presAssocID="{75151AD3-56D0-4892-9CC3-0245E0F61F0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4DFE0E2-C3C4-488E-A3F0-79A00AB5ECC8}" type="pres">
      <dgm:prSet presAssocID="{8D6B5241-E3C8-447A-AED6-C9C8EC5B134E}" presName="space" presStyleCnt="0"/>
      <dgm:spPr/>
    </dgm:pt>
    <dgm:pt modelId="{3036E504-DE84-417F-A8CB-D8631C92188F}" type="pres">
      <dgm:prSet presAssocID="{C8B9AACC-6090-4E93-B112-FEF419B2C8C0}" presName="composite" presStyleCnt="0"/>
      <dgm:spPr/>
    </dgm:pt>
    <dgm:pt modelId="{98388E20-2C05-47FD-956C-2EF6FA4B7646}" type="pres">
      <dgm:prSet presAssocID="{C8B9AACC-6090-4E93-B112-FEF419B2C8C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4750FB8-DA43-45DA-90F4-A9A4D066E48E}" type="pres">
      <dgm:prSet presAssocID="{C8B9AACC-6090-4E93-B112-FEF419B2C8C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D3DD763-F206-4EF0-B876-34B37A1CC1C9}" type="pres">
      <dgm:prSet presAssocID="{189DEA9E-C25E-4034-8501-E0959F0E50DA}" presName="space" presStyleCnt="0"/>
      <dgm:spPr/>
    </dgm:pt>
    <dgm:pt modelId="{57274444-E0A0-4229-82CD-34A9CA0E9FC6}" type="pres">
      <dgm:prSet presAssocID="{C5E6BC8D-1A4E-42C8-8E2C-7EC17FC2E1D1}" presName="composite" presStyleCnt="0"/>
      <dgm:spPr/>
    </dgm:pt>
    <dgm:pt modelId="{CFE32AC4-9575-4146-AF99-75CE28AA7C08}" type="pres">
      <dgm:prSet presAssocID="{C5E6BC8D-1A4E-42C8-8E2C-7EC17FC2E1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89112D4-6F0F-41D1-B8B8-C7BD2A6DE97C}" type="pres">
      <dgm:prSet presAssocID="{C5E6BC8D-1A4E-42C8-8E2C-7EC17FC2E1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E0E559EE-F745-4296-9764-8F9C3499296E}" srcId="{75151AD3-56D0-4892-9CC3-0245E0F61F03}" destId="{DD879645-BB58-407B-A47E-D1FA7C57DE19}" srcOrd="0" destOrd="0" parTransId="{DF9B7292-02E2-428F-9384-E2F91AD9145A}" sibTransId="{888118AD-0CFE-47C8-B0CF-5D705BEE4271}"/>
    <dgm:cxn modelId="{DF7702C3-246C-40E0-B3C2-EA50B6A7579C}" type="presOf" srcId="{F5427581-CB97-428C-9383-A54181E102CA}" destId="{E4750FB8-DA43-45DA-90F4-A9A4D066E48E}" srcOrd="0" destOrd="1" presId="urn:microsoft.com/office/officeart/2005/8/layout/hList1"/>
    <dgm:cxn modelId="{F1E4BD04-BEA7-4476-A9DC-4D5EF5F136FF}" type="presOf" srcId="{8C95FC41-587A-479F-B863-4D0C51A90122}" destId="{44BB09BD-BDD5-4E3C-B65A-A53399257EF2}" srcOrd="0" destOrd="3" presId="urn:microsoft.com/office/officeart/2005/8/layout/hList1"/>
    <dgm:cxn modelId="{646EA1B3-0E80-4E77-8D06-8D0789D59341}" type="presOf" srcId="{C5B485F1-F13C-4204-91AB-500C66F09855}" destId="{E89112D4-6F0F-41D1-B8B8-C7BD2A6DE97C}" srcOrd="0" destOrd="2" presId="urn:microsoft.com/office/officeart/2005/8/layout/hList1"/>
    <dgm:cxn modelId="{12524AB8-4A12-4E35-BC0A-C7F8693ECCE5}" type="presOf" srcId="{BD90D008-75D7-4D08-A501-15BA9859BC26}" destId="{E89112D4-6F0F-41D1-B8B8-C7BD2A6DE97C}" srcOrd="0" destOrd="3" presId="urn:microsoft.com/office/officeart/2005/8/layout/hList1"/>
    <dgm:cxn modelId="{784FBDFF-D02F-4A23-B691-070BE9AA1CE7}" type="presOf" srcId="{E3347F72-20DE-4C66-AD6B-D23ED838E2CB}" destId="{44BB09BD-BDD5-4E3C-B65A-A53399257EF2}" srcOrd="0" destOrd="4" presId="urn:microsoft.com/office/officeart/2005/8/layout/hList1"/>
    <dgm:cxn modelId="{B3DE65D2-24BB-4268-AA0A-53ADA4D0C0D3}" srcId="{C032F1C4-CE23-4B17-8F24-BE6AC62B5DD2}" destId="{75151AD3-56D0-4892-9CC3-0245E0F61F03}" srcOrd="0" destOrd="0" parTransId="{251E6184-4BAA-4DDB-A10B-FABA4B4EC6AC}" sibTransId="{8D6B5241-E3C8-447A-AED6-C9C8EC5B134E}"/>
    <dgm:cxn modelId="{88DA61AA-FF9F-4875-8E68-DFDA415B51F0}" srcId="{75151AD3-56D0-4892-9CC3-0245E0F61F03}" destId="{E3347F72-20DE-4C66-AD6B-D23ED838E2CB}" srcOrd="4" destOrd="0" parTransId="{F0963FBF-8527-4AAB-ABE7-DDB9E5BFA614}" sibTransId="{5165735C-A8C4-4938-A12E-B19F7E3F638A}"/>
    <dgm:cxn modelId="{B8151A82-97B0-4A6B-96BC-6914694D949A}" srcId="{C032F1C4-CE23-4B17-8F24-BE6AC62B5DD2}" destId="{C5E6BC8D-1A4E-42C8-8E2C-7EC17FC2E1D1}" srcOrd="2" destOrd="0" parTransId="{D540C9D5-0D0F-4ED0-A8C6-5122EF89E0B8}" sibTransId="{3984F889-9155-4B34-8DCE-A8EECAF129A9}"/>
    <dgm:cxn modelId="{755DDF8E-9E6E-4ADF-88F5-1C0F50102938}" type="presOf" srcId="{74AC2A83-20A4-4F86-8B5F-5FE7C8AAF93B}" destId="{E4750FB8-DA43-45DA-90F4-A9A4D066E48E}" srcOrd="0" destOrd="3" presId="urn:microsoft.com/office/officeart/2005/8/layout/hList1"/>
    <dgm:cxn modelId="{020FBBBB-3F48-4FC3-BC54-D8EC044B6BBD}" type="presOf" srcId="{C5E6BC8D-1A4E-42C8-8E2C-7EC17FC2E1D1}" destId="{CFE32AC4-9575-4146-AF99-75CE28AA7C08}" srcOrd="0" destOrd="0" presId="urn:microsoft.com/office/officeart/2005/8/layout/hList1"/>
    <dgm:cxn modelId="{DF566267-38EF-43ED-B136-5DA88769356C}" srcId="{C8B9AACC-6090-4E93-B112-FEF419B2C8C0}" destId="{74AC2A83-20A4-4F86-8B5F-5FE7C8AAF93B}" srcOrd="3" destOrd="0" parTransId="{9FF40BFA-76D2-4418-AAA4-85CA56585A0C}" sibTransId="{E4890055-80C6-4CD7-BA3D-79212A51D594}"/>
    <dgm:cxn modelId="{0A796CCE-6CC0-433B-A771-BAD2988CACE1}" type="presOf" srcId="{C8B9AACC-6090-4E93-B112-FEF419B2C8C0}" destId="{98388E20-2C05-47FD-956C-2EF6FA4B7646}" srcOrd="0" destOrd="0" presId="urn:microsoft.com/office/officeart/2005/8/layout/hList1"/>
    <dgm:cxn modelId="{8A0D1F80-B683-470B-8EF9-3652421BA193}" type="presOf" srcId="{8B5DD8F8-4DD5-4A12-A7C8-6E6FC76B2F1E}" destId="{E89112D4-6F0F-41D1-B8B8-C7BD2A6DE97C}" srcOrd="0" destOrd="1" presId="urn:microsoft.com/office/officeart/2005/8/layout/hList1"/>
    <dgm:cxn modelId="{0839064A-C0A4-4793-98C9-AD59CECDA429}" srcId="{C032F1C4-CE23-4B17-8F24-BE6AC62B5DD2}" destId="{C8B9AACC-6090-4E93-B112-FEF419B2C8C0}" srcOrd="1" destOrd="0" parTransId="{A7E617ED-9935-4663-8F3F-C5929E3D596D}" sibTransId="{189DEA9E-C25E-4034-8501-E0959F0E50DA}"/>
    <dgm:cxn modelId="{8FD62239-F108-46F5-86D6-61BB0614458D}" srcId="{C8B9AACC-6090-4E93-B112-FEF419B2C8C0}" destId="{C84F114A-7319-4252-8E1C-588DB6865796}" srcOrd="4" destOrd="0" parTransId="{97ED7BC1-E048-4C50-A9CB-F41FD33A44BB}" sibTransId="{4B2F53FB-A083-4CC3-AA7A-80E93EB65134}"/>
    <dgm:cxn modelId="{68283C5A-B1E3-4128-9FE2-2D58113B1EE5}" type="presOf" srcId="{8AC1C023-4ADF-4C82-B360-C540B7DB0B92}" destId="{44BB09BD-BDD5-4E3C-B65A-A53399257EF2}" srcOrd="0" destOrd="1" presId="urn:microsoft.com/office/officeart/2005/8/layout/hList1"/>
    <dgm:cxn modelId="{BFD53F7C-D601-4DC9-9FFF-FD943A25C630}" type="presOf" srcId="{C032F1C4-CE23-4B17-8F24-BE6AC62B5DD2}" destId="{4EBEE5EC-5B56-4405-A74E-4AF5050D9D7B}" srcOrd="0" destOrd="0" presId="urn:microsoft.com/office/officeart/2005/8/layout/hList1"/>
    <dgm:cxn modelId="{586B6C18-C04F-4E17-9A42-B3BA386F4BE2}" srcId="{C5E6BC8D-1A4E-42C8-8E2C-7EC17FC2E1D1}" destId="{30A7956B-D58E-499A-817A-5AD555E4CE04}" srcOrd="4" destOrd="0" parTransId="{3090A1D5-4A45-49CB-8D53-83E14012D91C}" sibTransId="{00591E76-F918-474C-B0C1-C8EA6448625A}"/>
    <dgm:cxn modelId="{2C4D2DBD-0457-4539-90E4-08F6A30374DC}" type="presOf" srcId="{B1693731-DC5B-45BA-B99A-F563BB05CD5C}" destId="{E4750FB8-DA43-45DA-90F4-A9A4D066E48E}" srcOrd="0" destOrd="2" presId="urn:microsoft.com/office/officeart/2005/8/layout/hList1"/>
    <dgm:cxn modelId="{E9FB84A4-2F49-4682-A145-DFFF5D964933}" type="presOf" srcId="{15E8AD43-532F-4F12-A7ED-F45BD7054528}" destId="{44BB09BD-BDD5-4E3C-B65A-A53399257EF2}" srcOrd="0" destOrd="5" presId="urn:microsoft.com/office/officeart/2005/8/layout/hList1"/>
    <dgm:cxn modelId="{3F4C8919-F6BC-45A9-8CB9-1FFD349869CE}" srcId="{75151AD3-56D0-4892-9CC3-0245E0F61F03}" destId="{8AC1C023-4ADF-4C82-B360-C540B7DB0B92}" srcOrd="1" destOrd="0" parTransId="{AEE67C16-0D99-469A-ABB2-4C8B3F5A6723}" sibTransId="{455EA72D-B049-4A33-AC42-5F07ADF09C6B}"/>
    <dgm:cxn modelId="{D686CDD6-B428-4C58-BBAE-E741B5AD02AA}" type="presOf" srcId="{DD879645-BB58-407B-A47E-D1FA7C57DE19}" destId="{44BB09BD-BDD5-4E3C-B65A-A53399257EF2}" srcOrd="0" destOrd="0" presId="urn:microsoft.com/office/officeart/2005/8/layout/hList1"/>
    <dgm:cxn modelId="{DB85C077-77B6-409A-8C06-C996B1BD3418}" type="presOf" srcId="{E922CB75-B301-4955-9C01-B16A362D5788}" destId="{44BB09BD-BDD5-4E3C-B65A-A53399257EF2}" srcOrd="0" destOrd="2" presId="urn:microsoft.com/office/officeart/2005/8/layout/hList1"/>
    <dgm:cxn modelId="{7FFA02A7-5C6A-4683-8DD8-00E5DD4F676F}" srcId="{C5E6BC8D-1A4E-42C8-8E2C-7EC17FC2E1D1}" destId="{8B5DD8F8-4DD5-4A12-A7C8-6E6FC76B2F1E}" srcOrd="1" destOrd="0" parTransId="{2029C577-AF2F-4476-A6DD-44260C653EB5}" sibTransId="{9DA939EA-DEC2-41C6-8B4C-D5BE57F90656}"/>
    <dgm:cxn modelId="{9FBEF80C-E7ED-46A6-9A37-783529907497}" type="presOf" srcId="{09E2EDBB-FB3E-4B60-875C-23AF617F3985}" destId="{E89112D4-6F0F-41D1-B8B8-C7BD2A6DE97C}" srcOrd="0" destOrd="0" presId="urn:microsoft.com/office/officeart/2005/8/layout/hList1"/>
    <dgm:cxn modelId="{924B7A08-51FA-405D-B297-0303BD0D50F8}" srcId="{C8B9AACC-6090-4E93-B112-FEF419B2C8C0}" destId="{B1693731-DC5B-45BA-B99A-F563BB05CD5C}" srcOrd="2" destOrd="0" parTransId="{A420E488-73CB-4B4F-890D-7DFB86EEAD36}" sibTransId="{BFC3A774-628B-4E68-9F1E-F48237831354}"/>
    <dgm:cxn modelId="{83D8152C-2985-434B-AE46-C9C10C4C0653}" type="presOf" srcId="{75151AD3-56D0-4892-9CC3-0245E0F61F03}" destId="{E9986381-FE5B-42A1-A41C-9460B790038B}" srcOrd="0" destOrd="0" presId="urn:microsoft.com/office/officeart/2005/8/layout/hList1"/>
    <dgm:cxn modelId="{371F258A-EF0B-4B04-AA8D-E09E01DF7F3B}" srcId="{75151AD3-56D0-4892-9CC3-0245E0F61F03}" destId="{8C95FC41-587A-479F-B863-4D0C51A90122}" srcOrd="3" destOrd="0" parTransId="{7F7B7479-0016-4796-B10E-A267F0125CA1}" sibTransId="{DFA964AF-9635-48C8-9A1D-9EEE29C5E601}"/>
    <dgm:cxn modelId="{A46BF190-DD12-4DB9-8C14-9B56863A1C00}" srcId="{C8B9AACC-6090-4E93-B112-FEF419B2C8C0}" destId="{F5427581-CB97-428C-9383-A54181E102CA}" srcOrd="1" destOrd="0" parTransId="{1BCFF0C1-B1EA-4BBA-9295-290DB74B5F25}" sibTransId="{465853E3-1F6B-414E-B311-0AF1A6EE998C}"/>
    <dgm:cxn modelId="{5A20F70D-E94F-4877-9EE3-ABF36E86A23F}" srcId="{75151AD3-56D0-4892-9CC3-0245E0F61F03}" destId="{15E8AD43-532F-4F12-A7ED-F45BD7054528}" srcOrd="5" destOrd="0" parTransId="{F0E490EF-D490-4929-9BFD-8463C41D0A42}" sibTransId="{5438ACB9-A0D0-49F6-9892-B96604A1AA3B}"/>
    <dgm:cxn modelId="{BCE5DB3A-467D-498D-996F-34F511A90A5C}" srcId="{C8B9AACC-6090-4E93-B112-FEF419B2C8C0}" destId="{C923180A-1F5E-4EDF-B1B4-BF296491DA39}" srcOrd="0" destOrd="0" parTransId="{64CF54F0-ABE1-4118-8E0E-503764491476}" sibTransId="{EAFD4255-150B-483D-854A-FCFF3E1C3818}"/>
    <dgm:cxn modelId="{108088FA-3EEE-461F-AFC4-607D886E3BB0}" type="presOf" srcId="{C923180A-1F5E-4EDF-B1B4-BF296491DA39}" destId="{E4750FB8-DA43-45DA-90F4-A9A4D066E48E}" srcOrd="0" destOrd="0" presId="urn:microsoft.com/office/officeart/2005/8/layout/hList1"/>
    <dgm:cxn modelId="{764B6760-D7FF-42C9-B638-72F04647A674}" type="presOf" srcId="{C84F114A-7319-4252-8E1C-588DB6865796}" destId="{E4750FB8-DA43-45DA-90F4-A9A4D066E48E}" srcOrd="0" destOrd="4" presId="urn:microsoft.com/office/officeart/2005/8/layout/hList1"/>
    <dgm:cxn modelId="{CF589E21-1ED4-4914-8AE5-4F89A683BBAB}" srcId="{C5E6BC8D-1A4E-42C8-8E2C-7EC17FC2E1D1}" destId="{C5B485F1-F13C-4204-91AB-500C66F09855}" srcOrd="2" destOrd="0" parTransId="{B5E276FF-7964-4F06-B082-1246FD0456A1}" sibTransId="{4F363E95-CD5A-4C40-A108-B2CB5C15991E}"/>
    <dgm:cxn modelId="{2A9C6F7F-E0FD-4C62-859E-12D6B175D551}" srcId="{C5E6BC8D-1A4E-42C8-8E2C-7EC17FC2E1D1}" destId="{BD90D008-75D7-4D08-A501-15BA9859BC26}" srcOrd="3" destOrd="0" parTransId="{FE40C584-3F78-4A4B-A0A1-6FBF792F5AB8}" sibTransId="{B2F1BE32-FF0A-41E5-B46B-51D1AF1E5717}"/>
    <dgm:cxn modelId="{BE8D449F-E7EB-461F-AB4A-C4B1BFC5D3EA}" srcId="{75151AD3-56D0-4892-9CC3-0245E0F61F03}" destId="{E922CB75-B301-4955-9C01-B16A362D5788}" srcOrd="2" destOrd="0" parTransId="{9EC03645-5AE3-4E60-BDF6-BC0941665977}" sibTransId="{C3DED85D-0E54-430B-B2F1-29C79EAAE125}"/>
    <dgm:cxn modelId="{E4F42334-EB63-40DE-94BB-2D0F07F5D639}" srcId="{C5E6BC8D-1A4E-42C8-8E2C-7EC17FC2E1D1}" destId="{09E2EDBB-FB3E-4B60-875C-23AF617F3985}" srcOrd="0" destOrd="0" parTransId="{E5138E13-E922-4691-9380-87EA04CDF907}" sibTransId="{12A8F3F2-3EA0-4A05-ADCA-5CBAB885E305}"/>
    <dgm:cxn modelId="{8E2DDBE1-9E0F-477C-8C44-9F66C2865EDD}" type="presOf" srcId="{30A7956B-D58E-499A-817A-5AD555E4CE04}" destId="{E89112D4-6F0F-41D1-B8B8-C7BD2A6DE97C}" srcOrd="0" destOrd="4" presId="urn:microsoft.com/office/officeart/2005/8/layout/hList1"/>
    <dgm:cxn modelId="{5608C944-4DB7-463B-A7B8-82952E301B02}" type="presParOf" srcId="{4EBEE5EC-5B56-4405-A74E-4AF5050D9D7B}" destId="{EE6E79BA-8072-4385-88A0-B8F2EA467251}" srcOrd="0" destOrd="0" presId="urn:microsoft.com/office/officeart/2005/8/layout/hList1"/>
    <dgm:cxn modelId="{AD17B5B7-035C-4A6D-91B3-24CB5B3AB528}" type="presParOf" srcId="{EE6E79BA-8072-4385-88A0-B8F2EA467251}" destId="{E9986381-FE5B-42A1-A41C-9460B790038B}" srcOrd="0" destOrd="0" presId="urn:microsoft.com/office/officeart/2005/8/layout/hList1"/>
    <dgm:cxn modelId="{F36DC5B1-B329-4D61-BF0C-26D27337394D}" type="presParOf" srcId="{EE6E79BA-8072-4385-88A0-B8F2EA467251}" destId="{44BB09BD-BDD5-4E3C-B65A-A53399257EF2}" srcOrd="1" destOrd="0" presId="urn:microsoft.com/office/officeart/2005/8/layout/hList1"/>
    <dgm:cxn modelId="{6F9E835C-1DE6-4F94-9DF1-521A80F3BEE7}" type="presParOf" srcId="{4EBEE5EC-5B56-4405-A74E-4AF5050D9D7B}" destId="{84DFE0E2-C3C4-488E-A3F0-79A00AB5ECC8}" srcOrd="1" destOrd="0" presId="urn:microsoft.com/office/officeart/2005/8/layout/hList1"/>
    <dgm:cxn modelId="{C588495D-CDD8-4144-A35B-CA1A663B286C}" type="presParOf" srcId="{4EBEE5EC-5B56-4405-A74E-4AF5050D9D7B}" destId="{3036E504-DE84-417F-A8CB-D8631C92188F}" srcOrd="2" destOrd="0" presId="urn:microsoft.com/office/officeart/2005/8/layout/hList1"/>
    <dgm:cxn modelId="{A6D71FB6-E45C-4A09-A736-2DB8E0AC9513}" type="presParOf" srcId="{3036E504-DE84-417F-A8CB-D8631C92188F}" destId="{98388E20-2C05-47FD-956C-2EF6FA4B7646}" srcOrd="0" destOrd="0" presId="urn:microsoft.com/office/officeart/2005/8/layout/hList1"/>
    <dgm:cxn modelId="{124C645A-BE12-4DD7-A5ED-20C46876B0C4}" type="presParOf" srcId="{3036E504-DE84-417F-A8CB-D8631C92188F}" destId="{E4750FB8-DA43-45DA-90F4-A9A4D066E48E}" srcOrd="1" destOrd="0" presId="urn:microsoft.com/office/officeart/2005/8/layout/hList1"/>
    <dgm:cxn modelId="{4E65DBCC-3347-4F19-B09A-4C88F8BFDC4E}" type="presParOf" srcId="{4EBEE5EC-5B56-4405-A74E-4AF5050D9D7B}" destId="{DD3DD763-F206-4EF0-B876-34B37A1CC1C9}" srcOrd="3" destOrd="0" presId="urn:microsoft.com/office/officeart/2005/8/layout/hList1"/>
    <dgm:cxn modelId="{F8B855B9-6379-4F10-8EB8-741C98234789}" type="presParOf" srcId="{4EBEE5EC-5B56-4405-A74E-4AF5050D9D7B}" destId="{57274444-E0A0-4229-82CD-34A9CA0E9FC6}" srcOrd="4" destOrd="0" presId="urn:microsoft.com/office/officeart/2005/8/layout/hList1"/>
    <dgm:cxn modelId="{D33D0198-93BC-415D-806F-7195BB77F347}" type="presParOf" srcId="{57274444-E0A0-4229-82CD-34A9CA0E9FC6}" destId="{CFE32AC4-9575-4146-AF99-75CE28AA7C08}" srcOrd="0" destOrd="0" presId="urn:microsoft.com/office/officeart/2005/8/layout/hList1"/>
    <dgm:cxn modelId="{0A389AC4-2C7F-47A4-AC6A-DC3E8B276552}" type="presParOf" srcId="{57274444-E0A0-4229-82CD-34A9CA0E9FC6}" destId="{E89112D4-6F0F-41D1-B8B8-C7BD2A6DE97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8E24D5-C142-4A4F-A715-A97E334D8FD5}">
      <dsp:nvSpPr>
        <dsp:cNvPr id="0" name=""/>
        <dsp:cNvSpPr/>
      </dsp:nvSpPr>
      <dsp:spPr>
        <a:xfrm>
          <a:off x="0" y="0"/>
          <a:ext cx="11322873" cy="1322920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Requests for Collection on Demand</a:t>
          </a:r>
          <a:endParaRPr lang="en-GB" sz="3600" kern="1200" dirty="0"/>
        </a:p>
      </dsp:txBody>
      <dsp:txXfrm>
        <a:off x="0" y="0"/>
        <a:ext cx="11322873" cy="1322920"/>
      </dsp:txXfrm>
    </dsp:sp>
    <dsp:sp modelId="{810B3C2B-7778-4FBB-8B71-6F8AC61491B1}">
      <dsp:nvSpPr>
        <dsp:cNvPr id="0" name=""/>
        <dsp:cNvSpPr/>
      </dsp:nvSpPr>
      <dsp:spPr>
        <a:xfrm>
          <a:off x="0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>
              <a:solidFill>
                <a:schemeClr val="tx1"/>
              </a:solidFill>
            </a:rPr>
            <a:t>Develop a workflow to support requests for Virtual Access to collections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0" y="1322920"/>
        <a:ext cx="3770605" cy="2778133"/>
      </dsp:txXfrm>
    </dsp:sp>
    <dsp:sp modelId="{4A0DB99A-0F7C-48C4-8784-AB75AA6E8F29}">
      <dsp:nvSpPr>
        <dsp:cNvPr id="0" name=""/>
        <dsp:cNvSpPr/>
      </dsp:nvSpPr>
      <dsp:spPr>
        <a:xfrm>
          <a:off x="3776133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>
              <a:solidFill>
                <a:schemeClr val="tx1"/>
              </a:solidFill>
            </a:rPr>
            <a:t>Establish Digitisation on Demand for collections as a service</a:t>
          </a:r>
          <a:endParaRPr lang="en-GB" sz="3200" kern="1200" dirty="0">
            <a:solidFill>
              <a:schemeClr val="tx1"/>
            </a:solidFill>
          </a:endParaRPr>
        </a:p>
      </dsp:txBody>
      <dsp:txXfrm>
        <a:off x="3776133" y="1322920"/>
        <a:ext cx="3770605" cy="2778133"/>
      </dsp:txXfrm>
    </dsp:sp>
    <dsp:sp modelId="{DEA11802-4A5A-462E-B37D-7F5818E818C2}">
      <dsp:nvSpPr>
        <dsp:cNvPr id="0" name=""/>
        <dsp:cNvSpPr/>
      </dsp:nvSpPr>
      <dsp:spPr>
        <a:xfrm>
          <a:off x="7546739" y="1322920"/>
          <a:ext cx="3770605" cy="2778133"/>
        </a:xfrm>
        <a:prstGeom prst="rect">
          <a:avLst/>
        </a:prstGeom>
        <a:solidFill>
          <a:srgbClr val="F6F8F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>
              <a:solidFill>
                <a:schemeClr val="tx1"/>
              </a:solidFill>
            </a:rPr>
            <a:t>Develop </a:t>
          </a:r>
          <a:r>
            <a:rPr lang="en-GB" sz="3200" kern="1200" dirty="0" smtClean="0">
              <a:solidFill>
                <a:schemeClr val="tx1"/>
              </a:solidFill>
            </a:rPr>
            <a:t>routine laboratory </a:t>
          </a:r>
          <a:r>
            <a:rPr lang="en-GB" sz="3200" kern="1200" dirty="0" smtClean="0">
              <a:solidFill>
                <a:schemeClr val="tx1"/>
              </a:solidFill>
            </a:rPr>
            <a:t>protocols and workflows for DNA sequencing from Natural History </a:t>
          </a:r>
          <a:r>
            <a:rPr lang="en-GB" sz="3200" kern="1200" dirty="0" smtClean="0">
              <a:solidFill>
                <a:schemeClr val="tx1"/>
              </a:solidFill>
            </a:rPr>
            <a:t>collections</a:t>
          </a:r>
        </a:p>
      </dsp:txBody>
      <dsp:txXfrm>
        <a:off x="7546739" y="1322920"/>
        <a:ext cx="3770605" cy="2778133"/>
      </dsp:txXfrm>
    </dsp:sp>
    <dsp:sp modelId="{5E813947-DC6C-4088-B534-4E3EF8D905D9}">
      <dsp:nvSpPr>
        <dsp:cNvPr id="0" name=""/>
        <dsp:cNvSpPr/>
      </dsp:nvSpPr>
      <dsp:spPr>
        <a:xfrm>
          <a:off x="0" y="4101053"/>
          <a:ext cx="11322873" cy="308681"/>
        </a:xfrm>
        <a:prstGeom prst="rect">
          <a:avLst/>
        </a:prstGeom>
        <a:solidFill>
          <a:srgbClr val="1F3C7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651282-0938-422C-9E95-11E748D01F8C}">
      <dsp:nvSpPr>
        <dsp:cNvPr id="0" name=""/>
        <dsp:cNvSpPr/>
      </dsp:nvSpPr>
      <dsp:spPr>
        <a:xfrm>
          <a:off x="3572" y="20048"/>
          <a:ext cx="3482867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Task 1</a:t>
          </a:r>
        </a:p>
      </dsp:txBody>
      <dsp:txXfrm>
        <a:off x="3572" y="20048"/>
        <a:ext cx="3482867" cy="518400"/>
      </dsp:txXfrm>
    </dsp:sp>
    <dsp:sp modelId="{9B31B566-F93C-4932-9C27-2AC260B106B4}">
      <dsp:nvSpPr>
        <dsp:cNvPr id="0" name=""/>
        <dsp:cNvSpPr/>
      </dsp:nvSpPr>
      <dsp:spPr>
        <a:xfrm>
          <a:off x="3572" y="538448"/>
          <a:ext cx="3482867" cy="401456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Digitisation as a Service </a:t>
          </a:r>
          <a:r>
            <a:rPr lang="en-GB" sz="1800" kern="1200" dirty="0" smtClean="0"/>
            <a:t>model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800" kern="1200" dirty="0" smtClean="0"/>
            <a:t>Support Virtual Access calls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Follow up current VA </a:t>
          </a:r>
          <a:r>
            <a:rPr lang="en-US" sz="1800" kern="1200" dirty="0" smtClean="0"/>
            <a:t>call (MS53 in progress)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Liaise with </a:t>
          </a:r>
          <a:r>
            <a:rPr lang="en-US" sz="1800" kern="1200" dirty="0" err="1" smtClean="0"/>
            <a:t>DiSSCo</a:t>
          </a:r>
          <a:r>
            <a:rPr lang="en-US" sz="1800" kern="1200" dirty="0" smtClean="0"/>
            <a:t> Prepare WP4 on cost model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3572" y="538448"/>
        <a:ext cx="3482867" cy="4014562"/>
      </dsp:txXfrm>
    </dsp:sp>
    <dsp:sp modelId="{7C161E6A-A933-4F26-AC69-DB5355D2DFE6}">
      <dsp:nvSpPr>
        <dsp:cNvPr id="0" name=""/>
        <dsp:cNvSpPr/>
      </dsp:nvSpPr>
      <dsp:spPr>
        <a:xfrm>
          <a:off x="3974041" y="20048"/>
          <a:ext cx="3482867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Task 2</a:t>
          </a:r>
        </a:p>
      </dsp:txBody>
      <dsp:txXfrm>
        <a:off x="3974041" y="20048"/>
        <a:ext cx="3482867" cy="518400"/>
      </dsp:txXfrm>
    </dsp:sp>
    <dsp:sp modelId="{571D68AB-B350-4D5C-AB6A-ABC40C2D8986}">
      <dsp:nvSpPr>
        <dsp:cNvPr id="0" name=""/>
        <dsp:cNvSpPr/>
      </dsp:nvSpPr>
      <dsp:spPr>
        <a:xfrm>
          <a:off x="3974041" y="538448"/>
          <a:ext cx="3482867" cy="401456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Developing processes and pipelines for high resolution imaging services, including 3D models of NH specimens: </a:t>
          </a:r>
          <a:r>
            <a:rPr lang="en-US" sz="1800" kern="1200" dirty="0" err="1" smtClean="0"/>
            <a:t>Digitisation</a:t>
          </a:r>
          <a:r>
            <a:rPr lang="en-US" sz="1800" kern="1200" dirty="0" smtClean="0"/>
            <a:t> on Demand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Develop cost models (</a:t>
          </a:r>
          <a:r>
            <a:rPr lang="en-US" sz="1800" kern="1200" dirty="0" smtClean="0"/>
            <a:t>MS56 - done)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Standardisation</a:t>
          </a:r>
          <a:r>
            <a:rPr lang="en-US" sz="1800" kern="1200" dirty="0" smtClean="0"/>
            <a:t> of </a:t>
          </a:r>
          <a:r>
            <a:rPr lang="en-US" sz="1800" kern="1200" dirty="0" smtClean="0"/>
            <a:t>techniques and outcomes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Improvement of digitization techniques (reduce time and costs)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Storage of VA calls data </a:t>
          </a:r>
          <a:endParaRPr lang="en-US" sz="1800" kern="1200" dirty="0"/>
        </a:p>
      </dsp:txBody>
      <dsp:txXfrm>
        <a:off x="3974041" y="538448"/>
        <a:ext cx="3482867" cy="4014562"/>
      </dsp:txXfrm>
    </dsp:sp>
    <dsp:sp modelId="{98493B2B-A905-429A-BAEF-6EBFD0668D83}">
      <dsp:nvSpPr>
        <dsp:cNvPr id="0" name=""/>
        <dsp:cNvSpPr/>
      </dsp:nvSpPr>
      <dsp:spPr>
        <a:xfrm>
          <a:off x="7944510" y="20048"/>
          <a:ext cx="3482867" cy="5184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Task 3</a:t>
          </a:r>
        </a:p>
      </dsp:txBody>
      <dsp:txXfrm>
        <a:off x="7944510" y="20048"/>
        <a:ext cx="3482867" cy="518400"/>
      </dsp:txXfrm>
    </dsp:sp>
    <dsp:sp modelId="{875AD089-2E66-469E-88C2-DFFE8330212E}">
      <dsp:nvSpPr>
        <dsp:cNvPr id="0" name=""/>
        <dsp:cNvSpPr/>
      </dsp:nvSpPr>
      <dsp:spPr>
        <a:xfrm>
          <a:off x="7944510" y="538448"/>
          <a:ext cx="3482867" cy="401456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Developing the protocol infrastructure for DNA Sequencing on Demand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Optimisation of DNA extraction protocols from preserved specimens: protocols research and lab work </a:t>
          </a:r>
          <a:r>
            <a:rPr lang="en-US" sz="1800" kern="1200" dirty="0" smtClean="0"/>
            <a:t>commenced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Optimisation and refinement of sequencing protocols from preserved specimens: protocols research and lab work </a:t>
          </a:r>
          <a:r>
            <a:rPr lang="en-US" sz="1800" kern="1200" dirty="0" smtClean="0"/>
            <a:t>commenced</a:t>
          </a:r>
          <a:endParaRPr lang="en-US" sz="1800" kern="1200" dirty="0"/>
        </a:p>
      </dsp:txBody>
      <dsp:txXfrm>
        <a:off x="7944510" y="538448"/>
        <a:ext cx="3482867" cy="401456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986381-FE5B-42A1-A41C-9460B790038B}">
      <dsp:nvSpPr>
        <dsp:cNvPr id="0" name=""/>
        <dsp:cNvSpPr/>
      </dsp:nvSpPr>
      <dsp:spPr>
        <a:xfrm>
          <a:off x="3539" y="157630"/>
          <a:ext cx="3451363" cy="489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Del 1</a:t>
          </a:r>
        </a:p>
      </dsp:txBody>
      <dsp:txXfrm>
        <a:off x="3539" y="157630"/>
        <a:ext cx="3451363" cy="489600"/>
      </dsp:txXfrm>
    </dsp:sp>
    <dsp:sp modelId="{44BB09BD-BDD5-4E3C-B65A-A53399257EF2}">
      <dsp:nvSpPr>
        <dsp:cNvPr id="0" name=""/>
        <dsp:cNvSpPr/>
      </dsp:nvSpPr>
      <dsp:spPr>
        <a:xfrm>
          <a:off x="3539" y="647230"/>
          <a:ext cx="3451363" cy="376819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D.7.1 Paper on the implementation, assessment and sustainability business plan of VA (Month </a:t>
          </a:r>
          <a:r>
            <a:rPr lang="en-US" sz="1700" kern="1200" dirty="0" smtClean="0"/>
            <a:t>40 – May  2022)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Monitoring  VA call 1 (</a:t>
          </a:r>
          <a:r>
            <a:rPr lang="en-US" sz="1700" kern="1200" dirty="0" smtClean="0"/>
            <a:t>MS53 </a:t>
          </a:r>
          <a:r>
            <a:rPr lang="en-US" sz="1700" kern="1200" dirty="0" smtClean="0"/>
            <a:t>Month 22) to feed into call 2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Follow up on JRA1 Elvis implementation for VA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700" kern="1200" dirty="0" err="1" smtClean="0"/>
            <a:t>Linking</a:t>
          </a:r>
          <a:r>
            <a:rPr lang="fr-BE" sz="1700" kern="1200" dirty="0" smtClean="0"/>
            <a:t> </a:t>
          </a:r>
          <a:r>
            <a:rPr lang="fr-BE" sz="1700" kern="1200" dirty="0" err="1" smtClean="0"/>
            <a:t>with</a:t>
          </a:r>
          <a:r>
            <a:rPr lang="fr-BE" sz="1700" kern="1200" dirty="0" smtClean="0"/>
            <a:t> </a:t>
          </a:r>
          <a:r>
            <a:rPr lang="fr-BE" sz="1700" kern="1200" dirty="0" err="1" smtClean="0"/>
            <a:t>DiSSCo</a:t>
          </a:r>
          <a:r>
            <a:rPr lang="fr-BE" sz="1700" kern="1200" dirty="0" smtClean="0"/>
            <a:t> </a:t>
          </a:r>
          <a:r>
            <a:rPr lang="fr-BE" sz="1700" kern="1200" dirty="0" err="1" smtClean="0"/>
            <a:t>Prepare</a:t>
          </a:r>
          <a:r>
            <a:rPr lang="fr-BE" sz="1700" kern="1200" dirty="0" smtClean="0"/>
            <a:t> WP4 (</a:t>
          </a:r>
          <a:r>
            <a:rPr lang="fr-BE" sz="1700" kern="1200" dirty="0" err="1" smtClean="0"/>
            <a:t>cost</a:t>
          </a:r>
          <a:r>
            <a:rPr lang="fr-BE" sz="1700" kern="1200" dirty="0" smtClean="0"/>
            <a:t> </a:t>
          </a:r>
          <a:r>
            <a:rPr lang="fr-BE" sz="1700" kern="1200" dirty="0" err="1" smtClean="0"/>
            <a:t>models</a:t>
          </a:r>
          <a:r>
            <a:rPr lang="fr-BE" sz="1700" kern="1200" dirty="0" smtClean="0"/>
            <a:t>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700" kern="1200" dirty="0" err="1" smtClean="0"/>
            <a:t>Linking</a:t>
          </a:r>
          <a:r>
            <a:rPr lang="fr-BE" sz="1700" kern="1200" dirty="0" smtClean="0"/>
            <a:t> </a:t>
          </a:r>
          <a:r>
            <a:rPr lang="fr-BE" sz="1700" kern="1200" dirty="0" err="1" smtClean="0"/>
            <a:t>with</a:t>
          </a:r>
          <a:r>
            <a:rPr lang="fr-BE" sz="1700" kern="1200" dirty="0" smtClean="0"/>
            <a:t> EOSC (business plan and </a:t>
          </a:r>
          <a:r>
            <a:rPr lang="fr-BE" sz="1700" kern="1200" dirty="0" err="1" smtClean="0"/>
            <a:t>cost</a:t>
          </a:r>
          <a:r>
            <a:rPr lang="fr-BE" sz="1700" kern="1200" dirty="0" smtClean="0"/>
            <a:t> </a:t>
          </a:r>
          <a:r>
            <a:rPr lang="fr-BE" sz="1700" kern="1200" dirty="0" err="1" smtClean="0"/>
            <a:t>models</a:t>
          </a:r>
          <a:r>
            <a:rPr lang="fr-BE" sz="1700" kern="1200" dirty="0" smtClean="0"/>
            <a:t> )</a:t>
          </a:r>
          <a:endParaRPr lang="en-US" sz="1700" kern="1200" dirty="0"/>
        </a:p>
      </dsp:txBody>
      <dsp:txXfrm>
        <a:off x="3539" y="647230"/>
        <a:ext cx="3451363" cy="3768198"/>
      </dsp:txXfrm>
    </dsp:sp>
    <dsp:sp modelId="{98388E20-2C05-47FD-956C-2EF6FA4B7646}">
      <dsp:nvSpPr>
        <dsp:cNvPr id="0" name=""/>
        <dsp:cNvSpPr/>
      </dsp:nvSpPr>
      <dsp:spPr>
        <a:xfrm>
          <a:off x="3938094" y="157630"/>
          <a:ext cx="3451363" cy="489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Del 2</a:t>
          </a:r>
        </a:p>
      </dsp:txBody>
      <dsp:txXfrm>
        <a:off x="3938094" y="157630"/>
        <a:ext cx="3451363" cy="489600"/>
      </dsp:txXfrm>
    </dsp:sp>
    <dsp:sp modelId="{E4750FB8-DA43-45DA-90F4-A9A4D066E48E}">
      <dsp:nvSpPr>
        <dsp:cNvPr id="0" name=""/>
        <dsp:cNvSpPr/>
      </dsp:nvSpPr>
      <dsp:spPr>
        <a:xfrm>
          <a:off x="3938094" y="647230"/>
          <a:ext cx="3451363" cy="376819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Data pipelines + standard workflows, enabling online access to complex digital content (3D scans) (Month 30 – July 2021)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Improve digitization techniques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Reduce </a:t>
          </a:r>
          <a:r>
            <a:rPr lang="en-US" sz="1700" kern="1200" dirty="0" smtClean="0"/>
            <a:t>human and computational time (e.g. use Deep Learning for </a:t>
          </a:r>
          <a:r>
            <a:rPr lang="en-US" sz="1700" kern="1200" dirty="0" err="1" smtClean="0"/>
            <a:t>mCT</a:t>
          </a:r>
          <a:r>
            <a:rPr lang="en-US" sz="1700" kern="1200" dirty="0" smtClean="0"/>
            <a:t>-scans segmentation)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Reduce costs  by developing protocols to efficiently use </a:t>
          </a:r>
          <a:r>
            <a:rPr lang="en-US" sz="1700" kern="1200" dirty="0" smtClean="0"/>
            <a:t>free software (e.g. </a:t>
          </a:r>
          <a:r>
            <a:rPr lang="en-US" sz="1700" kern="1200" dirty="0" err="1" smtClean="0"/>
            <a:t>LHpFusionBox</a:t>
          </a:r>
          <a:r>
            <a:rPr lang="en-US" sz="1700" kern="1200" dirty="0" smtClean="0"/>
            <a:t>, Dragonfly, GOM Inspect, </a:t>
          </a:r>
          <a:r>
            <a:rPr lang="en-US" sz="1700" kern="1200" dirty="0" err="1" smtClean="0"/>
            <a:t>MeshLab</a:t>
          </a:r>
          <a:r>
            <a:rPr lang="en-US" sz="1700" kern="1200" dirty="0" smtClean="0"/>
            <a:t>, etc.)</a:t>
          </a:r>
          <a:endParaRPr lang="en-US" sz="1700" kern="1200" dirty="0"/>
        </a:p>
      </dsp:txBody>
      <dsp:txXfrm>
        <a:off x="3938094" y="647230"/>
        <a:ext cx="3451363" cy="3768198"/>
      </dsp:txXfrm>
    </dsp:sp>
    <dsp:sp modelId="{CFE32AC4-9575-4146-AF99-75CE28AA7C08}">
      <dsp:nvSpPr>
        <dsp:cNvPr id="0" name=""/>
        <dsp:cNvSpPr/>
      </dsp:nvSpPr>
      <dsp:spPr>
        <a:xfrm>
          <a:off x="7872648" y="157630"/>
          <a:ext cx="3451363" cy="489600"/>
        </a:xfrm>
        <a:prstGeom prst="rect">
          <a:avLst/>
        </a:prstGeom>
        <a:solidFill>
          <a:srgbClr val="F6F8FC"/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Del 3</a:t>
          </a:r>
        </a:p>
      </dsp:txBody>
      <dsp:txXfrm>
        <a:off x="7872648" y="157630"/>
        <a:ext cx="3451363" cy="489600"/>
      </dsp:txXfrm>
    </dsp:sp>
    <dsp:sp modelId="{E89112D4-6F0F-41D1-B8B8-C7BD2A6DE97C}">
      <dsp:nvSpPr>
        <dsp:cNvPr id="0" name=""/>
        <dsp:cNvSpPr/>
      </dsp:nvSpPr>
      <dsp:spPr>
        <a:xfrm>
          <a:off x="7872648" y="647230"/>
          <a:ext cx="3451363" cy="376819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Publication providing synthesis of cost effective + scalable workflows for NH collections DNA sequencing (Month 44 – Sept 2022)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Currently optimisation of protocols for DNA extraction and sequencing from preserved specimens is in progress.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Literature will be reviewed and integrated with project findings to develop a scientific publication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</dsp:txBody>
      <dsp:txXfrm>
        <a:off x="7872648" y="647230"/>
        <a:ext cx="3451363" cy="3768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4/27/2020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457109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914217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1371326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1828434" algn="l" defTabSz="457109" rtl="0" eaLnBrk="1" latinLnBrk="0" hangingPunct="1">
      <a:defRPr sz="12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2285543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4571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89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141049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42082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787842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40266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4369812"/>
            <a:ext cx="2165068" cy="171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89" y="1814933"/>
            <a:ext cx="2165068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4371400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" y="1821285"/>
            <a:ext cx="2162952" cy="171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842324" y="389028"/>
            <a:ext cx="3350248" cy="231829"/>
          </a:xfrm>
          <a:prstGeom prst="rect">
            <a:avLst/>
          </a:prstGeom>
        </p:spPr>
        <p:txBody>
          <a:bodyPr lIns="108855" tIns="54428" rIns="108855" bIns="54428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lang="en-US" sz="1100" b="0" i="0" kern="1200" baseline="0" dirty="0">
                <a:solidFill>
                  <a:srgbClr val="005273"/>
                </a:solidFill>
                <a:effectLst/>
                <a:latin typeface="Vaud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defRPr/>
            </a:pPr>
            <a:r>
              <a:rPr lang="en-GB" sz="900">
                <a:solidFill>
                  <a:srgbClr val="52626F"/>
                </a:solidFill>
              </a:rPr>
              <a:t>POWERPOINT PROPOSAL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42620" y="621312"/>
            <a:ext cx="10272963" cy="450091"/>
          </a:xfrm>
          <a:prstGeom prst="rect">
            <a:avLst/>
          </a:prstGeom>
        </p:spPr>
        <p:txBody>
          <a:bodyPr anchor="b"/>
          <a:lstStyle>
            <a:lvl1pPr algn="l" defTabSz="10885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00" b="1" kern="1500" spc="0" baseline="0" dirty="0">
                <a:solidFill>
                  <a:srgbClr val="52626F"/>
                </a:solidFill>
                <a:latin typeface="Vaud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0EF53DA-9BF6-4547-AA13-540521F0C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037451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2130928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31A57EC-29CD-E846-AC74-92650F31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8E13-1482-5B40-BA4D-E5EAF1030C3A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FD6A014-FB05-6A44-BC59-A7045648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E98E587-40EF-3847-928A-A23E245A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FA30-41E1-A341-A409-D02A2A458F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4374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B732061-439E-AF44-AC62-7450D614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0F4A-48BB-0049-B2D6-00CC4D5B3877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6137524-E564-F14A-B643-A585ECA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5CDD68C-B964-284F-9BCB-138870C9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279-D79A-FD46-B0AF-BAC8F2D422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43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59" y="4407930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59" y="2907396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883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6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8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1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34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D060052-FB7D-2547-9095-1393BAD1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E263-C5C9-6F4B-AD10-CEE0C50894FC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6B11630-3651-8842-BA03-A8A11E2E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E177E80-B7BA-484B-956A-E8F57249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BFF-8A00-724D-87C1-9C5A8737EA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48805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600577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8A4757B-30F6-AF45-B9D3-D5D302F6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9027-57CC-E54C-BF2A-8ECD6F562AA0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7C18926B-D606-E740-B3D6-DBED4B6E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574B6AB2-8573-0C4D-9FB6-C22260E9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0647-D305-7B46-B32B-1C4EBDDEFB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335613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68" indent="0">
              <a:buNone/>
              <a:defRPr sz="2400" b="1"/>
            </a:lvl2pPr>
            <a:lvl3pPr marL="1088336" indent="0">
              <a:buNone/>
              <a:defRPr sz="2200" b="1"/>
            </a:lvl3pPr>
            <a:lvl4pPr marL="1632502" indent="0">
              <a:buNone/>
              <a:defRPr sz="1900" b="1"/>
            </a:lvl4pPr>
            <a:lvl5pPr marL="2176673" indent="0">
              <a:buNone/>
              <a:defRPr sz="1900" b="1"/>
            </a:lvl5pPr>
            <a:lvl6pPr marL="2720843" indent="0">
              <a:buNone/>
              <a:defRPr sz="1900" b="1"/>
            </a:lvl6pPr>
            <a:lvl7pPr marL="3265007" indent="0">
              <a:buNone/>
              <a:defRPr sz="1900" b="1"/>
            </a:lvl7pPr>
            <a:lvl8pPr marL="3809174" indent="0">
              <a:buNone/>
              <a:defRPr sz="1900" b="1"/>
            </a:lvl8pPr>
            <a:lvl9pPr marL="4353341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8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FAEB66B0-BF9A-9B44-82AB-D7CDB876D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4F40-2F2E-6645-92EB-34BC82CA463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5A19B12E-04AA-D048-9E4B-BE290F66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C68F6C61-7661-834F-8C0E-D8A7B04A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6DDF-12B9-CD49-881D-76C850C410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598934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4D280856-46AA-8240-8EE8-BA42F45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7A06-733C-E64C-BC58-BF9EAF8AB995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368275BB-897C-754C-9F1C-395F26AFF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CF9C8E03-98C2-1B40-987C-26A17F3A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95AD-9E20-CF47-8BEF-DA9CE8F1B7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64186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86691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60383D-0B5A-F34A-9CF3-15BDED2D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6AD6-E2B6-E848-8A68-2EB71931162E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E524FC42-4390-C643-A8BD-9CA44EC0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06C34523-DFCB-E84B-AAA5-C8C0C99F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947F-7070-7A48-A7E0-1C3F8D50CC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710849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23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6955E06-8BCF-9343-BA7D-680EBBAC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A3AC-22DF-7F48-B789-B659A457DFCD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375BEAD0-A058-5642-A8FD-7E0230C4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36E402D7-7EBB-1541-B8C5-976F8004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0026-B37D-2347-ACE9-B8AE8DA32A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4244043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4168" indent="0">
              <a:buNone/>
              <a:defRPr sz="3400"/>
            </a:lvl2pPr>
            <a:lvl3pPr marL="1088336" indent="0">
              <a:buNone/>
              <a:defRPr sz="2900"/>
            </a:lvl3pPr>
            <a:lvl4pPr marL="1632502" indent="0">
              <a:buNone/>
              <a:defRPr sz="2400"/>
            </a:lvl4pPr>
            <a:lvl5pPr marL="2176673" indent="0">
              <a:buNone/>
              <a:defRPr sz="2400"/>
            </a:lvl5pPr>
            <a:lvl6pPr marL="2720843" indent="0">
              <a:buNone/>
              <a:defRPr sz="2400"/>
            </a:lvl6pPr>
            <a:lvl7pPr marL="3265007" indent="0">
              <a:buNone/>
              <a:defRPr sz="2400"/>
            </a:lvl7pPr>
            <a:lvl8pPr marL="3809174" indent="0">
              <a:buNone/>
              <a:defRPr sz="2400"/>
            </a:lvl8pPr>
            <a:lvl9pPr marL="4353341" indent="0">
              <a:buNone/>
              <a:defRPr sz="2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68" indent="0">
              <a:buNone/>
              <a:defRPr sz="1500"/>
            </a:lvl2pPr>
            <a:lvl3pPr marL="1088336" indent="0">
              <a:buNone/>
              <a:defRPr sz="1200"/>
            </a:lvl3pPr>
            <a:lvl4pPr marL="1632502" indent="0">
              <a:buNone/>
              <a:defRPr sz="1100"/>
            </a:lvl4pPr>
            <a:lvl5pPr marL="2176673" indent="0">
              <a:buNone/>
              <a:defRPr sz="1100"/>
            </a:lvl5pPr>
            <a:lvl6pPr marL="2720843" indent="0">
              <a:buNone/>
              <a:defRPr sz="1100"/>
            </a:lvl6pPr>
            <a:lvl7pPr marL="3265007" indent="0">
              <a:buNone/>
              <a:defRPr sz="1100"/>
            </a:lvl7pPr>
            <a:lvl8pPr marL="3809174" indent="0">
              <a:buNone/>
              <a:defRPr sz="1100"/>
            </a:lvl8pPr>
            <a:lvl9pPr marL="435334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7154F8E-55FE-814C-96ED-553C5B2B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CE66-A384-C946-8A46-A08DCF9F8DB3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FBA130E-C358-3942-9250-0788025B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6F83624D-C218-744F-8AA6-D15BD92F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99376-6D67-464A-9413-4B0034424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1798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AFD78C6-4DF5-A74C-8144-D0A8906A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D6B-91E6-C644-830F-9695C87277C4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4CA9537-78E8-5348-9D51-8F8DCF26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BB30E3-E49C-8644-B599-050EBE02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8F98-F164-3B46-B983-B5F135B480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71211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274711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274711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B42C781-324E-9949-B3FC-68D6E9A4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BBE1-7E81-7448-A695-230E0768C9B2}" type="datetimeFigureOut">
              <a:rPr lang="en-GB" altLang="en-US"/>
              <a:pPr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6A28CD0-431C-FB43-8914-4CDBD529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CFEFBFB-E58C-3A44-BF55-034DAC87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85B-1C5B-6B40-A5D3-C47E41BA06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129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7661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557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664492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34960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920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886737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535478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45720" tIns="22860" rIns="45720" bIns="2286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45720" tIns="22860" rIns="45720" bIns="2286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36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81" r:id="rId12"/>
    <p:sldLayoutId id="214748389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16C9E65-A4EF-A846-ACC4-75C851DB0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521" y="274701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26DBB0EE-EBDA-8340-99F5-D9B504A14D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521" y="1600577"/>
            <a:ext cx="10971372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2" rIns="108842" bIns="54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F3C8FF-586A-AE4F-9672-D11503BBD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21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1495645D-CBE1-4D41-A74A-09CD3AC08855}" type="datetimeFigureOut">
              <a:rPr lang="en-GB" altLang="en-US" smtClean="0"/>
              <a:pPr defTabSz="1088548">
                <a:defRPr/>
              </a:pPr>
              <a:t>27/04/2020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C44901-FAB2-5A47-9896-C8B5F11B7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058" y="6357830"/>
            <a:ext cx="3860297" cy="365210"/>
          </a:xfrm>
          <a:prstGeom prst="rect">
            <a:avLst/>
          </a:prstGeom>
        </p:spPr>
        <p:txBody>
          <a:bodyPr vert="horz" lIns="108842" tIns="54422" rIns="108842" bIns="5442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1088548"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182D89B-B078-1641-B373-7879C47AC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6463" y="6357830"/>
            <a:ext cx="2844430" cy="365210"/>
          </a:xfrm>
          <a:prstGeom prst="rect">
            <a:avLst/>
          </a:prstGeom>
        </p:spPr>
        <p:txBody>
          <a:bodyPr vert="horz" wrap="square" lIns="108842" tIns="54422" rIns="108842" bIns="5442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 smtClean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1088548">
              <a:defRPr/>
            </a:pPr>
            <a:fld id="{CE49706A-69A5-FB40-BD9F-123987197AE4}" type="slidenum">
              <a:rPr lang="en-GB" altLang="en-US" smtClean="0"/>
              <a:pPr defTabSz="1088548"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866432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4168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6pPr>
      <a:lvl7pPr marL="1088336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7pPr>
      <a:lvl8pPr marL="1632502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8pPr>
      <a:lvl9pPr marL="2176673" algn="ctr" rtl="0" fontAlgn="base">
        <a:spcBef>
          <a:spcPct val="0"/>
        </a:spcBef>
        <a:spcAft>
          <a:spcPct val="0"/>
        </a:spcAft>
        <a:defRPr sz="5300">
          <a:solidFill>
            <a:schemeClr val="tx1"/>
          </a:solidFill>
          <a:latin typeface="Calibri" pitchFamily="34" charset="0"/>
        </a:defRPr>
      </a:lvl9pPr>
    </p:titleStyle>
    <p:bodyStyle>
      <a:lvl1pPr marL="406288" indent="-4062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2489" indent="-33825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58695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02926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47160" indent="-27022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92922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08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25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429" indent="-272086" algn="l" defTabSz="108833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68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36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02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67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843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007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174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341" algn="l" defTabSz="1088336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355561" y="2594331"/>
            <a:ext cx="7415827" cy="1470287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 package </a:t>
            </a:r>
            <a:r>
              <a:rPr lang="en-GB" sz="3400" b="1" dirty="0" smtClean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7</a:t>
            </a:r>
            <a:endParaRPr lang="en-GB" sz="34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JRA2: Collections on Demand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4343" name="Text Box 4">
            <a:extLst>
              <a:ext uri="{FF2B5EF4-FFF2-40B4-BE49-F238E27FC236}">
                <a16:creationId xmlns="" xmlns:a16="http://schemas.microsoft.com/office/drawing/2014/main" id="{E7DC0975-4C82-EB4A-88E7-928079D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751" y="4808752"/>
            <a:ext cx="8888953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40" tIns="54420" rIns="108840" bIns="544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</a:t>
            </a:r>
            <a:r>
              <a:rPr lang="en-GB" altLang="en-US" sz="22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Chatzinikolaou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WP7 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</a:t>
            </a:r>
          </a:p>
          <a:p>
            <a:pPr defTabSz="1088524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Patricia </a:t>
            </a:r>
            <a:r>
              <a:rPr lang="en-GB" altLang="en-US" sz="22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Mergen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(7.1), Jonathan </a:t>
            </a:r>
            <a:r>
              <a:rPr lang="en-GB" altLang="en-US" sz="22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Brecko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(7.2), 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 </a:t>
            </a:r>
            <a:r>
              <a:rPr lang="en-GB" altLang="en-US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Hollingsworth (7.3)</a:t>
            </a:r>
            <a:endParaRPr lang="en-GB" altLang="en-US" sz="22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890814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C4D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6803133"/>
              </p:ext>
            </p:extLst>
          </p:nvPr>
        </p:nvGraphicFramePr>
        <p:xfrm>
          <a:off x="433770" y="1774782"/>
          <a:ext cx="11322873" cy="440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WP aims + objectives</a:t>
            </a:r>
          </a:p>
        </p:txBody>
      </p:sp>
    </p:spTree>
    <p:extLst>
      <p:ext uri="{BB962C8B-B14F-4D97-AF65-F5344CB8AC3E}">
        <p14:creationId xmlns="" xmlns:p14="http://schemas.microsoft.com/office/powerpoint/2010/main" val="17349108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WP </a:t>
            </a:r>
            <a:r>
              <a:rPr lang="en-US" sz="2800" dirty="0" smtClean="0">
                <a:solidFill>
                  <a:srgbClr val="F6F8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</a:t>
            </a:r>
            <a:endParaRPr lang="en-US" sz="2800" dirty="0">
              <a:solidFill>
                <a:srgbClr val="F6F8F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45414618"/>
              </p:ext>
            </p:extLst>
          </p:nvPr>
        </p:nvGraphicFramePr>
        <p:xfrm>
          <a:off x="416606" y="1742117"/>
          <a:ext cx="11430951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8326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650" y="309441"/>
            <a:ext cx="6543507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Progress on Work Package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2" descr="Horizontal bullet list showing 3 groups arranged adjacent to one another and bullet points are present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6246516"/>
              </p:ext>
            </p:extLst>
          </p:nvPr>
        </p:nvGraphicFramePr>
        <p:xfrm>
          <a:off x="416605" y="1742117"/>
          <a:ext cx="11327552" cy="457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3848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720"/>
          <a:stretch/>
        </p:blipFill>
        <p:spPr>
          <a:xfrm>
            <a:off x="416606" y="312254"/>
            <a:ext cx="5199692" cy="1093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39047" y="720769"/>
            <a:ext cx="5859667" cy="450954"/>
          </a:xfrm>
        </p:spPr>
        <p:txBody>
          <a:bodyPr/>
          <a:lstStyle/>
          <a:p>
            <a:pPr>
              <a:defRPr/>
            </a:pPr>
            <a:r>
              <a:rPr lang="da-DK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 Progress + Plans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0" y="1891303"/>
            <a:ext cx="2155351" cy="1912144"/>
          </a:xfrm>
          <a:prstGeom prst="rect">
            <a:avLst/>
          </a:prstGeom>
        </p:spPr>
      </p:pic>
      <p:sp>
        <p:nvSpPr>
          <p:cNvPr id="31" name="Subtitle 2"/>
          <p:cNvSpPr txBox="1">
            <a:spLocks/>
          </p:cNvSpPr>
          <p:nvPr/>
        </p:nvSpPr>
        <p:spPr bwMode="auto">
          <a:xfrm>
            <a:off x="5937522" y="1843515"/>
            <a:ext cx="5492478" cy="106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GB" altLang="en-US" sz="2000" b="1" dirty="0" smtClean="0">
                <a:solidFill>
                  <a:srgbClr val="52626F"/>
                </a:solidFill>
                <a:latin typeface="Vaud"/>
              </a:rPr>
              <a:t>Joint </a:t>
            </a:r>
            <a:r>
              <a:rPr lang="en-GB" altLang="en-US" sz="2000" b="1" dirty="0" smtClean="0">
                <a:solidFill>
                  <a:srgbClr val="52626F"/>
                </a:solidFill>
                <a:latin typeface="Vaud"/>
              </a:rPr>
              <a:t>paper on VA Ideas call </a:t>
            </a:r>
            <a:endParaRPr lang="en-GB" altLang="en-US" sz="2000" b="1" dirty="0" smtClean="0">
              <a:solidFill>
                <a:srgbClr val="52626F"/>
              </a:solidFill>
              <a:latin typeface="Vaud"/>
            </a:endParaRPr>
          </a:p>
          <a:p>
            <a:pPr>
              <a:lnSpc>
                <a:spcPct val="150000"/>
              </a:lnSpc>
            </a:pPr>
            <a:r>
              <a:rPr lang="en-GB" altLang="en-US" sz="2000" b="1" dirty="0" smtClean="0">
                <a:solidFill>
                  <a:srgbClr val="52626F"/>
                </a:solidFill>
                <a:latin typeface="Vaud"/>
              </a:rPr>
              <a:t>published in RIO – January 2020</a:t>
            </a:r>
            <a:endParaRPr lang="en-GB" altLang="en-US" sz="2000" b="1" dirty="0" smtClean="0">
              <a:solidFill>
                <a:srgbClr val="52626F"/>
              </a:solidFill>
              <a:latin typeface="Vaud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altLang="en-US" dirty="0">
              <a:solidFill>
                <a:srgbClr val="52626F"/>
              </a:solidFill>
              <a:latin typeface="Vaud"/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1" y="1843515"/>
            <a:ext cx="5030434" cy="195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Subtitle 2"/>
          <p:cNvSpPr txBox="1">
            <a:spLocks/>
          </p:cNvSpPr>
          <p:nvPr/>
        </p:nvSpPr>
        <p:spPr bwMode="auto">
          <a:xfrm>
            <a:off x="416606" y="4343886"/>
            <a:ext cx="11482108" cy="195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GB" altLang="en-US" sz="2000" b="1" dirty="0" smtClean="0">
                <a:solidFill>
                  <a:srgbClr val="52626F"/>
                </a:solidFill>
                <a:latin typeface="Vaud"/>
              </a:rPr>
              <a:t>Planned publications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Publication on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implementation, assessments and sustainability business plan of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VA (Del 7.1 – M40)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Scientific publication on new data pipelines and standard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workflows (MS58-M36)</a:t>
            </a:r>
            <a:endParaRPr lang="en-US" altLang="en-US" sz="1600" b="1" dirty="0" smtClean="0">
              <a:solidFill>
                <a:srgbClr val="52626F"/>
              </a:solidFill>
              <a:latin typeface="Vaud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Publication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on synthesis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of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cost effective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+ scalable workflows for NH collections DNA </a:t>
            </a:r>
            <a:r>
              <a:rPr lang="en-US" altLang="en-US" sz="1600" b="1" dirty="0" smtClean="0">
                <a:solidFill>
                  <a:srgbClr val="52626F"/>
                </a:solidFill>
                <a:latin typeface="Vaud"/>
              </a:rPr>
              <a:t>sequencing (Del 7.3 – M44)</a:t>
            </a:r>
            <a:endParaRPr lang="en-GB" altLang="en-US" sz="1600" b="1" dirty="0" smtClean="0">
              <a:solidFill>
                <a:srgbClr val="52626F"/>
              </a:solidFill>
              <a:latin typeface="Vaud"/>
            </a:endParaRPr>
          </a:p>
          <a:p>
            <a:pPr>
              <a:lnSpc>
                <a:spcPct val="150000"/>
              </a:lnSpc>
            </a:pPr>
            <a:r>
              <a:rPr lang="en-GB" altLang="en-US" sz="1600" b="1" dirty="0" smtClean="0">
                <a:solidFill>
                  <a:srgbClr val="52626F"/>
                </a:solidFill>
                <a:latin typeface="Vaud"/>
              </a:rPr>
              <a:t> </a:t>
            </a:r>
            <a:endParaRPr lang="en-GB" altLang="en-US" sz="1600" dirty="0">
              <a:solidFill>
                <a:srgbClr val="52626F"/>
              </a:solidFill>
              <a:latin typeface="Vaud"/>
            </a:endParaRPr>
          </a:p>
          <a:p>
            <a:pPr eaLnBrk="1" hangingPunct="1">
              <a:lnSpc>
                <a:spcPct val="150000"/>
              </a:lnSpc>
              <a:buFont typeface="+mj-lt"/>
              <a:buNone/>
            </a:pPr>
            <a:endParaRPr lang="en-GB" altLang="en-US" dirty="0">
              <a:solidFill>
                <a:srgbClr val="52626F"/>
              </a:solidFill>
              <a:latin typeface="Vau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2881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C00BAE1C-FC1B-4B86-989F-895C5A0B5C7D}"/>
              </a:ext>
            </a:extLst>
          </p:cNvPr>
          <p:cNvCxnSpPr>
            <a:cxnSpLocks/>
          </p:cNvCxnSpPr>
          <p:nvPr/>
        </p:nvCxnSpPr>
        <p:spPr>
          <a:xfrm>
            <a:off x="0" y="1406216"/>
            <a:ext cx="12190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604" y="1840656"/>
            <a:ext cx="11482109" cy="4662815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marL="142875" indent="-142875"/>
            <a:r>
              <a:rPr lang="en-GB" sz="2000" b="1" dirty="0" smtClean="0">
                <a:cs typeface="Arial" panose="020B0604020202020204" pitchFamily="34" charset="0"/>
              </a:rPr>
              <a:t>General issues</a:t>
            </a:r>
          </a:p>
          <a:p>
            <a:pPr marL="142875" indent="-142875"/>
            <a:endParaRPr lang="en-GB" sz="2000" dirty="0" smtClean="0"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dirty="0" smtClean="0">
                <a:cs typeface="Arial" panose="020B0604020202020204" pitchFamily="34" charset="0"/>
              </a:rPr>
              <a:t>Challenging </a:t>
            </a:r>
            <a:r>
              <a:rPr lang="en-GB" sz="2000" dirty="0" smtClean="0">
                <a:cs typeface="Arial" panose="020B0604020202020204" pitchFamily="34" charset="0"/>
              </a:rPr>
              <a:t>to assess costs and feasibility of  requests </a:t>
            </a:r>
            <a:r>
              <a:rPr lang="en-GB" sz="2000" dirty="0" smtClean="0">
                <a:cs typeface="Arial" panose="020B0604020202020204" pitchFamily="34" charset="0"/>
              </a:rPr>
              <a:t>(Task 7.1)</a:t>
            </a:r>
            <a:endParaRPr lang="en-GB" sz="2000" dirty="0" smtClean="0"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2000" dirty="0" smtClean="0">
                <a:cs typeface="Arial" panose="020B0604020202020204" pitchFamily="34" charset="0"/>
              </a:rPr>
              <a:t> </a:t>
            </a:r>
            <a:r>
              <a:rPr lang="en-GB" sz="2000" dirty="0" smtClean="0">
                <a:cs typeface="Arial" panose="020B0604020202020204" pitchFamily="34" charset="0"/>
              </a:rPr>
              <a:t>Requests are slower to come in than were the ideas </a:t>
            </a:r>
            <a:r>
              <a:rPr lang="en-GB" sz="2000" dirty="0" smtClean="0">
                <a:cs typeface="Arial" panose="020B0604020202020204" pitchFamily="34" charset="0"/>
              </a:rPr>
              <a:t>(Task 7.1</a:t>
            </a:r>
            <a:r>
              <a:rPr lang="en-GB" sz="2000" dirty="0" smtClean="0">
                <a:cs typeface="Arial" panose="020B0604020202020204" pitchFamily="34" charset="0"/>
              </a:rPr>
              <a:t>)</a:t>
            </a:r>
            <a:endParaRPr lang="en-GB" sz="2000" dirty="0" smtClean="0">
              <a:cs typeface="Arial" panose="020B0604020202020204" pitchFamily="34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2000" dirty="0" smtClean="0">
              <a:cs typeface="Arial" panose="020B0604020202020204" pitchFamily="34" charset="0"/>
            </a:endParaRPr>
          </a:p>
          <a:p>
            <a:pPr marL="142875" indent="-142875"/>
            <a:r>
              <a:rPr lang="en-GB" sz="2000" b="1" dirty="0" smtClean="0">
                <a:cs typeface="Arial" panose="020B0604020202020204" pitchFamily="34" charset="0"/>
              </a:rPr>
              <a:t>Delays due to Covid-19 situation</a:t>
            </a:r>
          </a:p>
          <a:p>
            <a:pPr marL="142875" indent="-142875"/>
            <a:endParaRPr lang="en-GB" sz="2000" dirty="0" smtClean="0">
              <a:cs typeface="Arial" panose="020B0604020202020204" pitchFamily="34" charset="0"/>
            </a:endParaRPr>
          </a:p>
          <a:p>
            <a:pPr marL="142875" indent="-142875">
              <a:buFont typeface="Arial" pitchFamily="34" charset="0"/>
              <a:buChar char="•"/>
            </a:pPr>
            <a:r>
              <a:rPr lang="en-GB" sz="2000" dirty="0" smtClean="0">
                <a:cs typeface="Arial" panose="020B0604020202020204" pitchFamily="34" charset="0"/>
              </a:rPr>
              <a:t>Staff is not able to physically inspect the collections </a:t>
            </a:r>
            <a:r>
              <a:rPr lang="en-GB" sz="2000" dirty="0" smtClean="0">
                <a:cs typeface="Arial" panose="020B0604020202020204" pitchFamily="34" charset="0"/>
              </a:rPr>
              <a:t>to check feasibility of the </a:t>
            </a:r>
            <a:r>
              <a:rPr lang="en-GB" sz="2000" dirty="0" smtClean="0">
                <a:cs typeface="Arial" panose="020B0604020202020204" pitchFamily="34" charset="0"/>
              </a:rPr>
              <a:t>requests (Task 7.1)</a:t>
            </a:r>
            <a:endParaRPr lang="en-GB" sz="2000" dirty="0" smtClean="0">
              <a:cs typeface="Arial" panose="020B0604020202020204" pitchFamily="34" charset="0"/>
            </a:endParaRPr>
          </a:p>
          <a:p>
            <a:pPr marL="142875" indent="-142875">
              <a:buFont typeface="Arial" pitchFamily="34" charset="0"/>
              <a:buChar char="•"/>
            </a:pPr>
            <a:r>
              <a:rPr lang="en-GB" sz="2000" dirty="0" smtClean="0">
                <a:cs typeface="Arial" panose="020B0604020202020204" pitchFamily="34" charset="0"/>
              </a:rPr>
              <a:t>Delays in follow </a:t>
            </a:r>
            <a:r>
              <a:rPr lang="en-GB" sz="2000" dirty="0" smtClean="0">
                <a:cs typeface="Arial" panose="020B0604020202020204" pitchFamily="34" charset="0"/>
              </a:rPr>
              <a:t>up of </a:t>
            </a:r>
            <a:r>
              <a:rPr lang="en-GB" sz="2000" dirty="0" smtClean="0">
                <a:cs typeface="Arial" panose="020B0604020202020204" pitchFamily="34" charset="0"/>
              </a:rPr>
              <a:t>VA call </a:t>
            </a:r>
            <a:r>
              <a:rPr lang="en-GB" sz="2000" dirty="0" smtClean="0">
                <a:cs typeface="Arial" panose="020B0604020202020204" pitchFamily="34" charset="0"/>
              </a:rPr>
              <a:t>1 </a:t>
            </a:r>
            <a:r>
              <a:rPr lang="en-GB" sz="2000" dirty="0" smtClean="0">
                <a:cs typeface="Arial" panose="020B0604020202020204" pitchFamily="34" charset="0"/>
              </a:rPr>
              <a:t>and suggestion of recommendations for future calls (Task 7.1) </a:t>
            </a:r>
          </a:p>
          <a:p>
            <a:pPr marL="142875" indent="-142875">
              <a:buFont typeface="Arial" pitchFamily="34" charset="0"/>
              <a:buChar char="•"/>
            </a:pPr>
            <a:r>
              <a:rPr lang="en-US" sz="2000" dirty="0" smtClean="0"/>
              <a:t>Delays on development of pipelines for </a:t>
            </a:r>
            <a:r>
              <a:rPr lang="en-US" sz="2000" dirty="0" smtClean="0"/>
              <a:t>improving </a:t>
            </a:r>
            <a:r>
              <a:rPr lang="en-US" sz="2000" dirty="0" smtClean="0"/>
              <a:t>computational </a:t>
            </a:r>
            <a:r>
              <a:rPr lang="en-US" sz="2000" dirty="0" smtClean="0"/>
              <a:t>time </a:t>
            </a:r>
            <a:r>
              <a:rPr lang="en-US" sz="2000" dirty="0" smtClean="0"/>
              <a:t>and advancing software </a:t>
            </a:r>
            <a:r>
              <a:rPr lang="en-US" sz="2000" dirty="0" smtClean="0"/>
              <a:t>best practices. </a:t>
            </a:r>
            <a:r>
              <a:rPr lang="en-US" sz="2000" dirty="0" smtClean="0"/>
              <a:t>Staff needs to get </a:t>
            </a:r>
            <a:r>
              <a:rPr lang="en-US" sz="2000" dirty="0" smtClean="0"/>
              <a:t>fully functional remote access to </a:t>
            </a:r>
            <a:r>
              <a:rPr lang="en-US" sz="2000" dirty="0" smtClean="0"/>
              <a:t>the powerful institutional workstations (by using </a:t>
            </a:r>
            <a:r>
              <a:rPr lang="en-US" sz="2000" dirty="0" err="1" smtClean="0"/>
              <a:t>TeamViewer</a:t>
            </a:r>
            <a:r>
              <a:rPr lang="en-US" sz="2000" dirty="0" smtClean="0"/>
              <a:t> licenses) (Task 7.2)</a:t>
            </a:r>
          </a:p>
          <a:p>
            <a:pPr marL="142875" indent="-142875">
              <a:buFont typeface="Arial" pitchFamily="34" charset="0"/>
              <a:buChar char="•"/>
            </a:pPr>
            <a:r>
              <a:rPr lang="en-US" sz="2000" dirty="0" smtClean="0"/>
              <a:t>Delays in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of DNA protocols (Task 7.3) because active </a:t>
            </a:r>
            <a:r>
              <a:rPr lang="en-US" sz="2000" dirty="0" smtClean="0"/>
              <a:t>laboratory work </a:t>
            </a:r>
            <a:r>
              <a:rPr lang="en-US" sz="2000" dirty="0" smtClean="0"/>
              <a:t>is completely suspended. Timelines will be revised during the following weeks and we are confident the work can be completed on time. 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6" y="312254"/>
            <a:ext cx="5199692" cy="157904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6039047" y="720769"/>
            <a:ext cx="5859667" cy="450954"/>
          </a:xfrm>
          <a:prstGeom prst="rect">
            <a:avLst/>
          </a:prstGeom>
        </p:spPr>
        <p:txBody>
          <a:bodyPr lIns="45720" tIns="22860" rIns="45720" bIns="22860"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da-DK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and issues incl. COVID-19</a:t>
            </a:r>
          </a:p>
        </p:txBody>
      </p:sp>
    </p:spTree>
    <p:extLst>
      <p:ext uri="{BB962C8B-B14F-4D97-AF65-F5344CB8AC3E}">
        <p14:creationId xmlns="" xmlns:p14="http://schemas.microsoft.com/office/powerpoint/2010/main" val="36100089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406216"/>
            <a:ext cx="12190413" cy="5453372"/>
          </a:xfrm>
          <a:prstGeom prst="rect">
            <a:avLst/>
          </a:prstGeom>
          <a:solidFill>
            <a:srgbClr val="1F3C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4807DF7-7B36-4FBD-86DD-BB38647CF57A}"/>
              </a:ext>
            </a:extLst>
          </p:cNvPr>
          <p:cNvSpPr/>
          <p:nvPr/>
        </p:nvSpPr>
        <p:spPr>
          <a:xfrm>
            <a:off x="0" y="0"/>
            <a:ext cx="12190413" cy="1406216"/>
          </a:xfrm>
          <a:prstGeom prst="rect">
            <a:avLst/>
          </a:prstGeom>
          <a:solidFill>
            <a:srgbClr val="F6F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603" y="309441"/>
            <a:ext cx="6062554" cy="132587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Meetings and stakeholders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432043A-F60E-4173-A582-BF99DE1D4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5" y="403825"/>
            <a:ext cx="4705809" cy="832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091" y="1826047"/>
            <a:ext cx="10514231" cy="469944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sz="8400" b="1" dirty="0" smtClean="0">
                <a:solidFill>
                  <a:schemeClr val="bg1"/>
                </a:solidFill>
              </a:rPr>
              <a:t>Participation to the following meetings has been planned</a:t>
            </a:r>
            <a:r>
              <a:rPr lang="en-GB" sz="8400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en-GB" sz="8400" dirty="0" smtClean="0">
                <a:solidFill>
                  <a:schemeClr val="bg1"/>
                </a:solidFill>
              </a:rPr>
              <a:t>1) Biodiversity Information Standards (TDWG)</a:t>
            </a:r>
          </a:p>
          <a:p>
            <a:pPr>
              <a:buNone/>
            </a:pPr>
            <a:r>
              <a:rPr lang="en-GB" sz="8400" dirty="0" smtClean="0">
                <a:solidFill>
                  <a:schemeClr val="bg1"/>
                </a:solidFill>
              </a:rPr>
              <a:t>2) Society for Preservation of Natural History Collections (</a:t>
            </a:r>
            <a:r>
              <a:rPr lang="en-GB" sz="8400" dirty="0" smtClean="0">
                <a:solidFill>
                  <a:schemeClr val="bg1"/>
                </a:solidFill>
              </a:rPr>
              <a:t>SPNHC) </a:t>
            </a:r>
          </a:p>
          <a:p>
            <a:pPr>
              <a:buNone/>
            </a:pPr>
            <a:r>
              <a:rPr lang="en-GB" sz="8400" dirty="0" smtClean="0">
                <a:solidFill>
                  <a:schemeClr val="bg1"/>
                </a:solidFill>
              </a:rPr>
              <a:t>3) Meetings of </a:t>
            </a:r>
            <a:r>
              <a:rPr lang="en-GB" sz="8400" dirty="0" smtClean="0">
                <a:solidFill>
                  <a:schemeClr val="bg1"/>
                </a:solidFill>
              </a:rPr>
              <a:t>COST Mobilise, CETAF and </a:t>
            </a:r>
            <a:r>
              <a:rPr lang="en-GB" sz="8400" dirty="0" err="1" smtClean="0">
                <a:solidFill>
                  <a:schemeClr val="bg1"/>
                </a:solidFill>
              </a:rPr>
              <a:t>DiSSCo</a:t>
            </a:r>
            <a:r>
              <a:rPr lang="en-GB" sz="8400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en-GB" sz="8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GB" sz="8400" dirty="0" smtClean="0">
                <a:solidFill>
                  <a:srgbClr val="FFFF00"/>
                </a:solidFill>
              </a:rPr>
              <a:t>***Due to Covit-19 planned meetings are postponed or will take place virtually</a:t>
            </a:r>
          </a:p>
          <a:p>
            <a:endParaRPr lang="en-GB" sz="8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GB" sz="8400" b="1" dirty="0" smtClean="0">
                <a:solidFill>
                  <a:schemeClr val="bg1"/>
                </a:solidFill>
              </a:rPr>
              <a:t>Key stakeholders</a:t>
            </a:r>
          </a:p>
          <a:p>
            <a:r>
              <a:rPr lang="en-US" sz="8400" dirty="0" smtClean="0">
                <a:solidFill>
                  <a:schemeClr val="bg1"/>
                </a:solidFill>
              </a:rPr>
              <a:t>Scientific </a:t>
            </a:r>
            <a:r>
              <a:rPr lang="en-US" sz="8400" dirty="0" smtClean="0">
                <a:solidFill>
                  <a:schemeClr val="bg1"/>
                </a:solidFill>
              </a:rPr>
              <a:t>experts (including those participating in the  VA evaluation panel), </a:t>
            </a:r>
            <a:r>
              <a:rPr lang="en-GB" sz="8400" dirty="0" smtClean="0">
                <a:solidFill>
                  <a:schemeClr val="bg1"/>
                </a:solidFill>
              </a:rPr>
              <a:t>l</a:t>
            </a:r>
            <a:r>
              <a:rPr lang="en-GB" sz="8400" dirty="0" smtClean="0">
                <a:solidFill>
                  <a:schemeClr val="bg1"/>
                </a:solidFill>
              </a:rPr>
              <a:t>aboratory </a:t>
            </a:r>
            <a:r>
              <a:rPr lang="en-GB" sz="8400" dirty="0" smtClean="0">
                <a:solidFill>
                  <a:schemeClr val="bg1"/>
                </a:solidFill>
              </a:rPr>
              <a:t>scientists, specimen curators</a:t>
            </a:r>
          </a:p>
          <a:p>
            <a:r>
              <a:rPr lang="en-US" sz="8400" dirty="0" smtClean="0">
                <a:solidFill>
                  <a:schemeClr val="bg1"/>
                </a:solidFill>
              </a:rPr>
              <a:t>Universities and Research institutes</a:t>
            </a:r>
            <a:endParaRPr lang="en-US" sz="8400" dirty="0" smtClean="0">
              <a:solidFill>
                <a:schemeClr val="bg1"/>
              </a:solidFill>
            </a:endParaRPr>
          </a:p>
          <a:p>
            <a:r>
              <a:rPr lang="en-US" sz="8400" dirty="0" smtClean="0">
                <a:solidFill>
                  <a:schemeClr val="bg1"/>
                </a:solidFill>
              </a:rPr>
              <a:t>Museums </a:t>
            </a:r>
            <a:r>
              <a:rPr lang="en-US" sz="8400" dirty="0" smtClean="0">
                <a:solidFill>
                  <a:schemeClr val="bg1"/>
                </a:solidFill>
              </a:rPr>
              <a:t> and Private </a:t>
            </a:r>
            <a:r>
              <a:rPr lang="en-US" sz="8400" dirty="0" smtClean="0">
                <a:solidFill>
                  <a:schemeClr val="bg1"/>
                </a:solidFill>
              </a:rPr>
              <a:t>sector</a:t>
            </a:r>
          </a:p>
          <a:p>
            <a:pPr marL="228600" lvl="1">
              <a:spcBef>
                <a:spcPts val="1000"/>
              </a:spcBef>
              <a:buNone/>
            </a:pPr>
            <a:endParaRPr lang="en-GB" sz="8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" name="AutoShape 4" descr="https://lh3.googleusercontent.com/a-/AOh14GheYaOB1_MSs9f7ijyRyC4XZ3r8A9Dwnq9mqxCH=s4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s://lh3.googleusercontent.com/a-/AOh14GheYaOB1_MSs9f7ijyRyC4XZ3r8A9Dwnq9mqxCH=s4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3721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5A0D399-3695-D940-AD95-07DBD70F48EB}"/>
              </a:ext>
            </a:extLst>
          </p:cNvPr>
          <p:cNvSpPr/>
          <p:nvPr/>
        </p:nvSpPr>
        <p:spPr>
          <a:xfrm>
            <a:off x="0" y="1514827"/>
            <a:ext cx="12190413" cy="426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3" tIns="54426" rIns="108853" bIns="54426" anchor="ctr"/>
          <a:lstStyle/>
          <a:p>
            <a:pPr algn="ctr" defTabSz="1088524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9FAD809-2D9D-B543-B670-2A2CC5A5E9DC}"/>
              </a:ext>
            </a:extLst>
          </p:cNvPr>
          <p:cNvSpPr txBox="1"/>
          <p:nvPr/>
        </p:nvSpPr>
        <p:spPr>
          <a:xfrm>
            <a:off x="1853963" y="2961902"/>
            <a:ext cx="3530133" cy="790101"/>
          </a:xfrm>
          <a:prstGeom prst="rect">
            <a:avLst/>
          </a:prstGeom>
          <a:solidFill>
            <a:schemeClr val="bg1"/>
          </a:solidFill>
        </p:spPr>
        <p:txBody>
          <a:bodyPr wrap="square" lIns="108853" tIns="54426" rIns="108853" bIns="54426" anchor="ctr">
            <a:spAutoFit/>
          </a:bodyPr>
          <a:lstStyle/>
          <a:p>
            <a:pPr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3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Any questions?</a:t>
            </a:r>
            <a:endParaRPr lang="en-GB" sz="3000" b="1" dirty="0">
              <a:solidFill>
                <a:prstClr val="white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8" y="1917868"/>
            <a:ext cx="4266645" cy="3658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1426" b="38081"/>
          <a:stretch/>
        </p:blipFill>
        <p:spPr>
          <a:xfrm>
            <a:off x="3658448" y="247568"/>
            <a:ext cx="4873516" cy="103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6E60FB9-6398-41BE-90CB-1BAAB42BE866}"/>
              </a:ext>
            </a:extLst>
          </p:cNvPr>
          <p:cNvSpPr txBox="1"/>
          <p:nvPr/>
        </p:nvSpPr>
        <p:spPr>
          <a:xfrm>
            <a:off x="8596781" y="6093699"/>
            <a:ext cx="3550277" cy="468411"/>
          </a:xfrm>
          <a:prstGeom prst="rect">
            <a:avLst/>
          </a:prstGeom>
          <a:noFill/>
        </p:spPr>
        <p:txBody>
          <a:bodyPr wrap="square" lIns="108853" tIns="54426" rIns="108853" bIns="54426" rtlCol="0">
            <a:spAutoFit/>
          </a:bodyPr>
          <a:lstStyle/>
          <a:p>
            <a:pPr algn="r" defTabSz="1088524" fontAlgn="base">
              <a:lnSpc>
                <a:spcPct val="130000"/>
              </a:lnSpc>
              <a:spcBef>
                <a:spcPct val="0"/>
              </a:spcBef>
              <a:defRPr/>
            </a:pPr>
            <a:r>
              <a:rPr lang="en-GB" sz="20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www.synthesys.info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F6A28D5-51A4-447A-8135-159B329FEA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8" y="5985367"/>
            <a:ext cx="1830798" cy="6440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191539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93719</TotalTime>
  <Words>695</Words>
  <Application>Microsoft Office PowerPoint</Application>
  <PresentationFormat>Custom</PresentationFormat>
  <Paragraphs>77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Theme</vt:lpstr>
      <vt:lpstr>1_Office Theme</vt:lpstr>
      <vt:lpstr>Slide 1</vt:lpstr>
      <vt:lpstr>Summary of WP aims + objectives</vt:lpstr>
      <vt:lpstr>Progress on WP tasks</vt:lpstr>
      <vt:lpstr>Progress on Work Package Deliverables</vt:lpstr>
      <vt:lpstr>Dissemination Progress + Plans</vt:lpstr>
      <vt:lpstr>Slide 6</vt:lpstr>
      <vt:lpstr>Meetings and stakeholders</vt:lpstr>
      <vt:lpstr>Slide 8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Wilson</dc:creator>
  <cp:lastModifiedBy>Eva</cp:lastModifiedBy>
  <cp:revision>14665</cp:revision>
  <dcterms:created xsi:type="dcterms:W3CDTF">2014-11-12T21:47:38Z</dcterms:created>
  <dcterms:modified xsi:type="dcterms:W3CDTF">2020-04-27T14:59:30Z</dcterms:modified>
</cp:coreProperties>
</file>