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  <p:sldMasterId id="2147483897" r:id="rId2"/>
  </p:sldMasterIdLst>
  <p:notesMasterIdLst>
    <p:notesMasterId r:id="rId18"/>
  </p:notesMasterIdLst>
  <p:sldIdLst>
    <p:sldId id="3881" r:id="rId3"/>
    <p:sldId id="3870" r:id="rId4"/>
    <p:sldId id="3893" r:id="rId5"/>
    <p:sldId id="3880" r:id="rId6"/>
    <p:sldId id="3904" r:id="rId7"/>
    <p:sldId id="3892" r:id="rId8"/>
    <p:sldId id="3903" r:id="rId9"/>
    <p:sldId id="3894" r:id="rId10"/>
    <p:sldId id="3895" r:id="rId11"/>
    <p:sldId id="3900" r:id="rId12"/>
    <p:sldId id="3897" r:id="rId13"/>
    <p:sldId id="3902" r:id="rId14"/>
    <p:sldId id="3898" r:id="rId15"/>
    <p:sldId id="3891" r:id="rId16"/>
    <p:sldId id="3885" r:id="rId17"/>
  </p:sldIdLst>
  <p:sldSz cx="12190413" cy="6859588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5" pos="14474" userDrawn="1">
          <p15:clr>
            <a:srgbClr val="A4A3A4"/>
          </p15:clr>
        </p15:guide>
        <p15:guide id="52" pos="7680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  <p15:guide id="55" pos="12529" userDrawn="1">
          <p15:clr>
            <a:srgbClr val="A4A3A4"/>
          </p15:clr>
        </p15:guide>
        <p15:guide id="56" orient="horz" pos="6984" userDrawn="1">
          <p15:clr>
            <a:srgbClr val="A4A3A4"/>
          </p15:clr>
        </p15:guide>
        <p15:guide id="57" orient="horz" pos="2161">
          <p15:clr>
            <a:srgbClr val="A4A3A4"/>
          </p15:clr>
        </p15:guide>
        <p15:guide id="58" orient="horz" pos="3493">
          <p15:clr>
            <a:srgbClr val="A4A3A4"/>
          </p15:clr>
        </p15:guide>
        <p15:guide id="59" pos="7236">
          <p15:clr>
            <a:srgbClr val="A4A3A4"/>
          </p15:clr>
        </p15:guide>
        <p15:guide id="60" pos="3840">
          <p15:clr>
            <a:srgbClr val="A4A3A4"/>
          </p15:clr>
        </p15:guide>
        <p15:guide id="61" pos="62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D4E2"/>
    <a:srgbClr val="6DA3D8"/>
    <a:srgbClr val="D9D9D9"/>
    <a:srgbClr val="1F3C7A"/>
    <a:srgbClr val="FFFFFF"/>
    <a:srgbClr val="F6F8FC"/>
    <a:srgbClr val="F2F2F2"/>
    <a:srgbClr val="0303E7"/>
    <a:srgbClr val="C2EBFA"/>
    <a:srgbClr val="C8E3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21" autoAdjust="0"/>
    <p:restoredTop sz="96405" autoAdjust="0"/>
  </p:normalViewPr>
  <p:slideViewPr>
    <p:cSldViewPr snapToGrid="0" snapToObjects="1">
      <p:cViewPr varScale="1">
        <p:scale>
          <a:sx n="67" d="100"/>
          <a:sy n="67" d="100"/>
        </p:scale>
        <p:origin x="920" y="44"/>
      </p:cViewPr>
      <p:guideLst>
        <p:guide pos="14474"/>
        <p:guide pos="7680"/>
        <p:guide orient="horz" pos="4320"/>
        <p:guide pos="12529"/>
        <p:guide orient="horz" pos="6984"/>
        <p:guide orient="horz" pos="2161"/>
        <p:guide orient="horz" pos="3493"/>
        <p:guide pos="7236"/>
        <p:guide pos="3840"/>
        <p:guide pos="6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ysClr val="windowText" lastClr="000000"/>
              </a:solidFill>
            </c:spPr>
            <c:extLst>
              <c:ext xmlns:c16="http://schemas.microsoft.com/office/drawing/2014/chart" uri="{C3380CC4-5D6E-409C-BE32-E72D297353CC}">
                <c16:uniqueId val="{00000001-FE84-4F41-ABFB-AACB6B11A70D}"/>
              </c:ext>
            </c:extLst>
          </c:dPt>
          <c:dLbls>
            <c:dLbl>
              <c:idx val="1"/>
              <c:layout>
                <c:manualLayout>
                  <c:x val="0.14560440944881889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E84-4F41-ABFB-AACB6B11A70D}"/>
                </c:ext>
              </c:extLst>
            </c:dLbl>
            <c:dLbl>
              <c:idx val="2"/>
              <c:layout>
                <c:manualLayout>
                  <c:x val="0.20028283464566929"/>
                  <c:y val="3.5737079040056123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E84-4F41-ABFB-AACB6B11A70D}"/>
                </c:ext>
              </c:extLst>
            </c:dLbl>
            <c:dLbl>
              <c:idx val="3"/>
              <c:layout>
                <c:manualLayout>
                  <c:x val="0.10505658792650918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E84-4F41-ABFB-AACB6B11A70D}"/>
                </c:ext>
              </c:extLst>
            </c:dLbl>
            <c:dLbl>
              <c:idx val="4"/>
              <c:layout>
                <c:manualLayout>
                  <c:x val="0.14886698162729659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E84-4F41-ABFB-AACB6B11A70D}"/>
                </c:ext>
              </c:extLst>
            </c:dLbl>
            <c:dLbl>
              <c:idx val="5"/>
              <c:layout>
                <c:manualLayout>
                  <c:x val="0.13841763779527558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E84-4F41-ABFB-AACB6B11A70D}"/>
                </c:ext>
              </c:extLst>
            </c:dLbl>
            <c:dLbl>
              <c:idx val="6"/>
              <c:layout>
                <c:manualLayout>
                  <c:x val="0.15738918635170604"/>
                  <c:y val="7.147415808011224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E84-4F41-ABFB-AACB6B11A70D}"/>
                </c:ext>
              </c:extLst>
            </c:dLbl>
            <c:dLbl>
              <c:idx val="7"/>
              <c:layout>
                <c:manualLayout>
                  <c:x val="8.3061837270341207E-2"/>
                  <c:y val="3.898635477582988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E84-4F41-ABFB-AACB6B11A70D}"/>
                </c:ext>
              </c:extLst>
            </c:dLbl>
            <c:dLbl>
              <c:idx val="8"/>
              <c:layout>
                <c:manualLayout>
                  <c:x val="9.763212598425197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E84-4F41-ABFB-AACB6B11A70D}"/>
                </c:ext>
              </c:extLst>
            </c:dLbl>
            <c:dLbl>
              <c:idx val="9"/>
              <c:layout>
                <c:manualLayout>
                  <c:x val="0.12463055118110236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E84-4F41-ABFB-AACB6B11A70D}"/>
                </c:ext>
              </c:extLst>
            </c:dLbl>
            <c:dLbl>
              <c:idx val="10"/>
              <c:layout>
                <c:manualLayout>
                  <c:x val="6.433553805774278E-2"/>
                  <c:y val="1.4294831616022449E-1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E84-4F41-ABFB-AACB6B11A7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Graphs!$A$2:$A$12</c:f>
              <c:strCache>
                <c:ptCount val="11"/>
                <c:pt idx="0">
                  <c:v>Time</c:v>
                </c:pt>
                <c:pt idx="1">
                  <c:v>NA1 </c:v>
                </c:pt>
                <c:pt idx="2">
                  <c:v>NA2</c:v>
                </c:pt>
                <c:pt idx="3">
                  <c:v>NA3</c:v>
                </c:pt>
                <c:pt idx="4">
                  <c:v>NA4</c:v>
                </c:pt>
                <c:pt idx="5">
                  <c:v>NA5</c:v>
                </c:pt>
                <c:pt idx="6">
                  <c:v>JRA1</c:v>
                </c:pt>
                <c:pt idx="7">
                  <c:v>JRA2</c:v>
                </c:pt>
                <c:pt idx="8">
                  <c:v>JRA3</c:v>
                </c:pt>
                <c:pt idx="9">
                  <c:v>TA1</c:v>
                </c:pt>
                <c:pt idx="10">
                  <c:v>VA1</c:v>
                </c:pt>
              </c:strCache>
            </c:strRef>
          </c:cat>
          <c:val>
            <c:numRef>
              <c:f>Graphs!$C$2:$C$12</c:f>
              <c:numCache>
                <c:formatCode>#,##0</c:formatCode>
                <c:ptCount val="11"/>
                <c:pt idx="0" formatCode="General">
                  <c:v>12</c:v>
                </c:pt>
                <c:pt idx="1">
                  <c:v>159280.7762592276</c:v>
                </c:pt>
                <c:pt idx="2">
                  <c:v>177780.34191828518</c:v>
                </c:pt>
                <c:pt idx="3">
                  <c:v>75394.936189658489</c:v>
                </c:pt>
                <c:pt idx="4">
                  <c:v>134826.40540685644</c:v>
                </c:pt>
                <c:pt idx="5">
                  <c:v>106043.78749999999</c:v>
                </c:pt>
                <c:pt idx="6">
                  <c:v>268053.35424615355</c:v>
                </c:pt>
                <c:pt idx="7">
                  <c:v>47546.745937371874</c:v>
                </c:pt>
                <c:pt idx="8">
                  <c:v>67276.397126428958</c:v>
                </c:pt>
                <c:pt idx="9">
                  <c:v>640814.70737466507</c:v>
                </c:pt>
                <c:pt idx="10">
                  <c:v>23888.721542020354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84-4F41-ABFB-AACB6B11A70D}"/>
            </c:ext>
          </c:extLst>
        </c:ser>
        <c:ser>
          <c:idx val="1"/>
          <c:order val="1"/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  <c:extLst>
              <c:ext xmlns:c16="http://schemas.microsoft.com/office/drawing/2014/chart" uri="{C3380CC4-5D6E-409C-BE32-E72D297353CC}">
                <c16:uniqueId val="{0000000E-FE84-4F41-ABFB-AACB6B11A70D}"/>
              </c:ext>
            </c:extLst>
          </c:dPt>
          <c:cat>
            <c:strRef>
              <c:f>Graphs!$A$2:$A$12</c:f>
              <c:strCache>
                <c:ptCount val="11"/>
                <c:pt idx="0">
                  <c:v>Time</c:v>
                </c:pt>
                <c:pt idx="1">
                  <c:v>NA1 </c:v>
                </c:pt>
                <c:pt idx="2">
                  <c:v>NA2</c:v>
                </c:pt>
                <c:pt idx="3">
                  <c:v>NA3</c:v>
                </c:pt>
                <c:pt idx="4">
                  <c:v>NA4</c:v>
                </c:pt>
                <c:pt idx="5">
                  <c:v>NA5</c:v>
                </c:pt>
                <c:pt idx="6">
                  <c:v>JRA1</c:v>
                </c:pt>
                <c:pt idx="7">
                  <c:v>JRA2</c:v>
                </c:pt>
                <c:pt idx="8">
                  <c:v>JRA3</c:v>
                </c:pt>
                <c:pt idx="9">
                  <c:v>TA1</c:v>
                </c:pt>
                <c:pt idx="10">
                  <c:v>VA1</c:v>
                </c:pt>
              </c:strCache>
            </c:strRef>
          </c:cat>
          <c:val>
            <c:numRef>
              <c:f>Graphs!$D$2:$D$12</c:f>
              <c:numCache>
                <c:formatCode>#,##0</c:formatCode>
                <c:ptCount val="11"/>
                <c:pt idx="0" formatCode="General">
                  <c:v>36</c:v>
                </c:pt>
                <c:pt idx="1">
                  <c:v>544613.08374077245</c:v>
                </c:pt>
                <c:pt idx="2">
                  <c:v>322119.50808171486</c:v>
                </c:pt>
                <c:pt idx="3">
                  <c:v>479585.60381034156</c:v>
                </c:pt>
                <c:pt idx="4">
                  <c:v>464736.07459314354</c:v>
                </c:pt>
                <c:pt idx="5">
                  <c:v>394780.91250000009</c:v>
                </c:pt>
                <c:pt idx="6">
                  <c:v>782338.90575384651</c:v>
                </c:pt>
                <c:pt idx="7">
                  <c:v>592321.22406262811</c:v>
                </c:pt>
                <c:pt idx="8">
                  <c:v>586306.2228735711</c:v>
                </c:pt>
                <c:pt idx="9">
                  <c:v>3159185.2926253355</c:v>
                </c:pt>
                <c:pt idx="10">
                  <c:v>973106.99845797988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FE84-4F41-ABFB-AACB6B11A7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20518176"/>
        <c:axId val="1"/>
      </c:barChart>
      <c:catAx>
        <c:axId val="2051817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t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en-US"/>
          </a:p>
        </c:txPr>
        <c:crossAx val="20518176"/>
        <c:crosses val="autoZero"/>
        <c:crossBetween val="between"/>
        <c:majorUnit val="0.25"/>
      </c:valAx>
    </c:plotArea>
    <c:plotVisOnly val="1"/>
    <c:dispBlanksAs val="gap"/>
    <c:showDLblsOverMax val="0"/>
  </c:chart>
  <c:spPr>
    <a:solidFill>
      <a:schemeClr val="bg1"/>
    </a:solidFill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invertIfNegative val="0"/>
          <c:cat>
            <c:strRef>
              <c:f>Graphs!$A$21:$A$51</c:f>
              <c:strCache>
                <c:ptCount val="31"/>
                <c:pt idx="0">
                  <c:v>NHM</c:v>
                </c:pt>
                <c:pt idx="1">
                  <c:v>NHMW</c:v>
                </c:pt>
                <c:pt idx="2">
                  <c:v>RBINS</c:v>
                </c:pt>
                <c:pt idx="3">
                  <c:v>RMCA</c:v>
                </c:pt>
                <c:pt idx="4">
                  <c:v>BGM</c:v>
                </c:pt>
                <c:pt idx="5">
                  <c:v>CETAF</c:v>
                </c:pt>
                <c:pt idx="6">
                  <c:v>NMP</c:v>
                </c:pt>
                <c:pt idx="7">
                  <c:v>BGBM</c:v>
                </c:pt>
                <c:pt idx="8">
                  <c:v>MfN</c:v>
                </c:pt>
                <c:pt idx="9">
                  <c:v>SGN</c:v>
                </c:pt>
                <c:pt idx="10">
                  <c:v>SMNS</c:v>
                </c:pt>
                <c:pt idx="11">
                  <c:v>ZFMK</c:v>
                </c:pt>
                <c:pt idx="12">
                  <c:v>UCPH</c:v>
                </c:pt>
                <c:pt idx="13">
                  <c:v>GBIF</c:v>
                </c:pt>
                <c:pt idx="14">
                  <c:v>CSIC</c:v>
                </c:pt>
                <c:pt idx="15">
                  <c:v>LUOMUS</c:v>
                </c:pt>
                <c:pt idx="16">
                  <c:v>MNHN</c:v>
                </c:pt>
                <c:pt idx="17">
                  <c:v>HCMR</c:v>
                </c:pt>
                <c:pt idx="18">
                  <c:v>GRNET</c:v>
                </c:pt>
                <c:pt idx="19">
                  <c:v>HNHM</c:v>
                </c:pt>
                <c:pt idx="20">
                  <c:v>HUJI</c:v>
                </c:pt>
                <c:pt idx="21">
                  <c:v>Naturalis</c:v>
                </c:pt>
                <c:pt idx="22">
                  <c:v>Picturae</c:v>
                </c:pt>
                <c:pt idx="23">
                  <c:v>TDWG</c:v>
                </c:pt>
                <c:pt idx="24">
                  <c:v>NRM</c:v>
                </c:pt>
                <c:pt idx="25">
                  <c:v>UGOT-GGBC</c:v>
                </c:pt>
                <c:pt idx="26">
                  <c:v>RBGE</c:v>
                </c:pt>
                <c:pt idx="27">
                  <c:v>RBGK</c:v>
                </c:pt>
                <c:pt idx="28">
                  <c:v>Digirati</c:v>
                </c:pt>
                <c:pt idx="29">
                  <c:v>UNIMAN-BioVel</c:v>
                </c:pt>
                <c:pt idx="30">
                  <c:v>Teklia</c:v>
                </c:pt>
              </c:strCache>
            </c:strRef>
          </c:cat>
          <c:val>
            <c:numRef>
              <c:f>Graphs!$C$21:$C$51</c:f>
              <c:numCache>
                <c:formatCode>#,##0</c:formatCode>
                <c:ptCount val="31"/>
                <c:pt idx="0">
                  <c:v>333826.75623027614</c:v>
                </c:pt>
                <c:pt idx="1">
                  <c:v>103300.91249999999</c:v>
                </c:pt>
                <c:pt idx="2">
                  <c:v>34608.986662063951</c:v>
                </c:pt>
                <c:pt idx="3">
                  <c:v>31203.160625</c:v>
                </c:pt>
                <c:pt idx="4">
                  <c:v>107274.08134711391</c:v>
                </c:pt>
                <c:pt idx="5">
                  <c:v>60194.024999999994</c:v>
                </c:pt>
                <c:pt idx="6">
                  <c:v>20791.25</c:v>
                </c:pt>
                <c:pt idx="7">
                  <c:v>42054.514999999999</c:v>
                </c:pt>
                <c:pt idx="8">
                  <c:v>64171.0625</c:v>
                </c:pt>
                <c:pt idx="9">
                  <c:v>0</c:v>
                </c:pt>
                <c:pt idx="10">
                  <c:v>37219.512499999997</c:v>
                </c:pt>
                <c:pt idx="11">
                  <c:v>39089.566875000004</c:v>
                </c:pt>
                <c:pt idx="12">
                  <c:v>49687.21</c:v>
                </c:pt>
                <c:pt idx="13">
                  <c:v>55212.5</c:v>
                </c:pt>
                <c:pt idx="14">
                  <c:v>68139.164999999994</c:v>
                </c:pt>
                <c:pt idx="15">
                  <c:v>105677.01249999998</c:v>
                </c:pt>
                <c:pt idx="16">
                  <c:v>162113.20000000001</c:v>
                </c:pt>
                <c:pt idx="17">
                  <c:v>9366.3250000000007</c:v>
                </c:pt>
                <c:pt idx="18">
                  <c:v>8595.6875</c:v>
                </c:pt>
                <c:pt idx="19">
                  <c:v>31176.093656716417</c:v>
                </c:pt>
                <c:pt idx="20">
                  <c:v>23462.25</c:v>
                </c:pt>
                <c:pt idx="21">
                  <c:v>122248.91250000002</c:v>
                </c:pt>
                <c:pt idx="22">
                  <c:v>120203.3</c:v>
                </c:pt>
                <c:pt idx="23">
                  <c:v>0</c:v>
                </c:pt>
                <c:pt idx="24">
                  <c:v>707</c:v>
                </c:pt>
                <c:pt idx="25">
                  <c:v>11493.805067978175</c:v>
                </c:pt>
                <c:pt idx="26">
                  <c:v>42479.35678747802</c:v>
                </c:pt>
                <c:pt idx="27">
                  <c:v>21457.020205907102</c:v>
                </c:pt>
                <c:pt idx="28">
                  <c:v>2216.25</c:v>
                </c:pt>
                <c:pt idx="29">
                  <c:v>5159.125</c:v>
                </c:pt>
                <c:pt idx="3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23-466C-A90F-07F0134184CF}"/>
            </c:ext>
          </c:extLst>
        </c:ser>
        <c:ser>
          <c:idx val="1"/>
          <c:order val="1"/>
          <c:invertIfNegative val="0"/>
          <c:cat>
            <c:strRef>
              <c:f>Graphs!$A$21:$A$51</c:f>
              <c:strCache>
                <c:ptCount val="31"/>
                <c:pt idx="0">
                  <c:v>NHM</c:v>
                </c:pt>
                <c:pt idx="1">
                  <c:v>NHMW</c:v>
                </c:pt>
                <c:pt idx="2">
                  <c:v>RBINS</c:v>
                </c:pt>
                <c:pt idx="3">
                  <c:v>RMCA</c:v>
                </c:pt>
                <c:pt idx="4">
                  <c:v>BGM</c:v>
                </c:pt>
                <c:pt idx="5">
                  <c:v>CETAF</c:v>
                </c:pt>
                <c:pt idx="6">
                  <c:v>NMP</c:v>
                </c:pt>
                <c:pt idx="7">
                  <c:v>BGBM</c:v>
                </c:pt>
                <c:pt idx="8">
                  <c:v>MfN</c:v>
                </c:pt>
                <c:pt idx="9">
                  <c:v>SGN</c:v>
                </c:pt>
                <c:pt idx="10">
                  <c:v>SMNS</c:v>
                </c:pt>
                <c:pt idx="11">
                  <c:v>ZFMK</c:v>
                </c:pt>
                <c:pt idx="12">
                  <c:v>UCPH</c:v>
                </c:pt>
                <c:pt idx="13">
                  <c:v>GBIF</c:v>
                </c:pt>
                <c:pt idx="14">
                  <c:v>CSIC</c:v>
                </c:pt>
                <c:pt idx="15">
                  <c:v>LUOMUS</c:v>
                </c:pt>
                <c:pt idx="16">
                  <c:v>MNHN</c:v>
                </c:pt>
                <c:pt idx="17">
                  <c:v>HCMR</c:v>
                </c:pt>
                <c:pt idx="18">
                  <c:v>GRNET</c:v>
                </c:pt>
                <c:pt idx="19">
                  <c:v>HNHM</c:v>
                </c:pt>
                <c:pt idx="20">
                  <c:v>HUJI</c:v>
                </c:pt>
                <c:pt idx="21">
                  <c:v>Naturalis</c:v>
                </c:pt>
                <c:pt idx="22">
                  <c:v>Picturae</c:v>
                </c:pt>
                <c:pt idx="23">
                  <c:v>TDWG</c:v>
                </c:pt>
                <c:pt idx="24">
                  <c:v>NRM</c:v>
                </c:pt>
                <c:pt idx="25">
                  <c:v>UGOT-GGBC</c:v>
                </c:pt>
                <c:pt idx="26">
                  <c:v>RBGE</c:v>
                </c:pt>
                <c:pt idx="27">
                  <c:v>RBGK</c:v>
                </c:pt>
                <c:pt idx="28">
                  <c:v>Digirati</c:v>
                </c:pt>
                <c:pt idx="29">
                  <c:v>UNIMAN-BioVel</c:v>
                </c:pt>
                <c:pt idx="30">
                  <c:v>Teklia</c:v>
                </c:pt>
              </c:strCache>
            </c:strRef>
          </c:cat>
          <c:val>
            <c:numRef>
              <c:f>Graphs!$D$21:$D$51</c:f>
              <c:numCache>
                <c:formatCode>#,##0</c:formatCode>
                <c:ptCount val="31"/>
                <c:pt idx="0">
                  <c:v>1249022.3937697238</c:v>
                </c:pt>
                <c:pt idx="1">
                  <c:v>316763.98750000005</c:v>
                </c:pt>
                <c:pt idx="2">
                  <c:v>297527.67333793605</c:v>
                </c:pt>
                <c:pt idx="3">
                  <c:v>227377.95937500001</c:v>
                </c:pt>
                <c:pt idx="4">
                  <c:v>207537.8086528861</c:v>
                </c:pt>
                <c:pt idx="5">
                  <c:v>142747.94500000001</c:v>
                </c:pt>
                <c:pt idx="6">
                  <c:v>183453.56</c:v>
                </c:pt>
                <c:pt idx="7">
                  <c:v>201380.71499999997</c:v>
                </c:pt>
                <c:pt idx="8">
                  <c:v>392455.0575</c:v>
                </c:pt>
                <c:pt idx="9">
                  <c:v>278800.43</c:v>
                </c:pt>
                <c:pt idx="10">
                  <c:v>90650.447499999995</c:v>
                </c:pt>
                <c:pt idx="11">
                  <c:v>221279.85312500002</c:v>
                </c:pt>
                <c:pt idx="12">
                  <c:v>313158.77999999997</c:v>
                </c:pt>
                <c:pt idx="13">
                  <c:v>128427.28</c:v>
                </c:pt>
                <c:pt idx="14">
                  <c:v>253855.685</c:v>
                </c:pt>
                <c:pt idx="15">
                  <c:v>385483.96750000003</c:v>
                </c:pt>
                <c:pt idx="16">
                  <c:v>556389.78</c:v>
                </c:pt>
                <c:pt idx="17">
                  <c:v>72852.425000000003</c:v>
                </c:pt>
                <c:pt idx="18">
                  <c:v>117904.3125</c:v>
                </c:pt>
                <c:pt idx="19">
                  <c:v>149872.16634328361</c:v>
                </c:pt>
                <c:pt idx="20">
                  <c:v>192620.18</c:v>
                </c:pt>
                <c:pt idx="21">
                  <c:v>609725.03749999998</c:v>
                </c:pt>
                <c:pt idx="22">
                  <c:v>292248.95</c:v>
                </c:pt>
                <c:pt idx="23">
                  <c:v>7812.5</c:v>
                </c:pt>
                <c:pt idx="24">
                  <c:v>416971.43</c:v>
                </c:pt>
                <c:pt idx="25">
                  <c:v>53744.014932021833</c:v>
                </c:pt>
                <c:pt idx="26">
                  <c:v>471191.14321252191</c:v>
                </c:pt>
                <c:pt idx="27">
                  <c:v>193285.34979409288</c:v>
                </c:pt>
                <c:pt idx="28">
                  <c:v>39033.75</c:v>
                </c:pt>
                <c:pt idx="29">
                  <c:v>160133.495</c:v>
                </c:pt>
                <c:pt idx="30">
                  <c:v>63163.88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23-466C-A90F-07F0134184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20518176"/>
        <c:axId val="1"/>
      </c:barChart>
      <c:catAx>
        <c:axId val="2051817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/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t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100"/>
            </a:pPr>
            <a:endParaRPr lang="en-US"/>
          </a:p>
        </c:txPr>
        <c:crossAx val="20518176"/>
        <c:crosses val="autoZero"/>
        <c:crossBetween val="between"/>
        <c:majorUnit val="0.25"/>
      </c:valAx>
    </c:plotArea>
    <c:plotVisOnly val="1"/>
    <c:dispBlanksAs val="gap"/>
    <c:showDLblsOverMax val="0"/>
  </c:chart>
  <c:spPr>
    <a:solidFill>
      <a:schemeClr val="bg1"/>
    </a:solidFill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4/28/2020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457109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914217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1371326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1828434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2285543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52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69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6BE02D-20C0-F840-AFAC-BEA99C74FD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 Light" charset="0"/>
                <a:ea typeface="+mn-ea"/>
                <a:cs typeface="+mn-cs"/>
              </a:rPr>
              <a:pPr marL="0" marR="0" lvl="0" indent="0" algn="r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 Light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897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41049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0826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87842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266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1" y="2130928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A57EC-29CD-E846-AC74-92650F31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38E13-1482-5B40-BA4D-E5EAF1030C3A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6A014-FB05-6A44-BC59-A70456482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8E587-40EF-3847-928A-A23E245A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8FA30-41E1-A341-A409-D02A2A458F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743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32061-439E-AF44-AC62-7450D614A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E0F4A-48BB-0049-B2D6-00CC4D5B3877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37524-E564-F14A-B643-A585ECA3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DD68C-B964-284F-9BCB-138870C94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7279-D79A-FD46-B0AF-BAC8F2D422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2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59" y="4407930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59" y="2907396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6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88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0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67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84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17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334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60052-FB7D-2547-9095-1393BAD1A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E263-C5C9-6F4B-AD10-CEE0C50894FC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1630-3651-8842-BA03-A8A11E2E6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77E80-B7BA-484B-956A-E8F57249D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7BFF-8A00-724D-87C1-9C5A8737EA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8054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1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3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8A4757B-30F6-AF45-B9D3-D5D302F6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19027-57CC-E54C-BF2A-8ECD6F562AA0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18926B-D606-E740-B3D6-DBED4B6E1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4B6AB2-8573-0C4D-9FB6-C22260E9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80647-D305-7B46-B32B-1C4EBDDEFB4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5613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8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8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AEB66B0-BF9A-9B44-82AB-D7CDB876D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54F40-2F2E-6645-92EB-34BC82CA463D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A19B12E-04AA-D048-9E4B-BE290F66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68F6C61-7661-834F-8C0E-D8A7B04A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6DDF-12B9-CD49-881D-76C850C410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89340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280856-46AA-8240-8EE8-BA42F450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7A06-733C-E64C-BC58-BF9EAF8AB995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68275BB-897C-754C-9F1C-395F26AFF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F9C8E03-98C2-1B40-987C-26A17F3A8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295AD-9E20-CF47-8BEF-DA9CE8F1B75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18663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60383D-0B5A-F34A-9CF3-15BDED2D4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D6AD6-E2B6-E848-8A68-2EB71931162E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524FC42-4390-C643-A8BD-9CA44EC0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6C34523-DFCB-E84B-AAA5-C8C0C99F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9947F-7070-7A48-A7E0-1C3F8D50CC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0849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669184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23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6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955E06-8BCF-9343-BA7D-680EBBAC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A3AC-22DF-7F48-B789-B659A457DFCD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75BEAD0-A058-5642-A8FD-7E0230C45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E402D7-7EBB-1541-B8C5-976F8004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20026-B37D-2347-ACE9-B8AE8DA32A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4043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44168" indent="0">
              <a:buNone/>
              <a:defRPr sz="3400"/>
            </a:lvl2pPr>
            <a:lvl3pPr marL="1088336" indent="0">
              <a:buNone/>
              <a:defRPr sz="2900"/>
            </a:lvl3pPr>
            <a:lvl4pPr marL="1632502" indent="0">
              <a:buNone/>
              <a:defRPr sz="2400"/>
            </a:lvl4pPr>
            <a:lvl5pPr marL="2176673" indent="0">
              <a:buNone/>
              <a:defRPr sz="2400"/>
            </a:lvl5pPr>
            <a:lvl6pPr marL="2720843" indent="0">
              <a:buNone/>
              <a:defRPr sz="2400"/>
            </a:lvl6pPr>
            <a:lvl7pPr marL="3265007" indent="0">
              <a:buNone/>
              <a:defRPr sz="2400"/>
            </a:lvl7pPr>
            <a:lvl8pPr marL="3809174" indent="0">
              <a:buNone/>
              <a:defRPr sz="2400"/>
            </a:lvl8pPr>
            <a:lvl9pPr marL="4353341" indent="0">
              <a:buNone/>
              <a:defRPr sz="24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7154F8E-55FE-814C-96ED-553C5B2B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9CE66-A384-C946-8A46-A08DCF9F8DB3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FBA130E-C358-3942-9250-0788025B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F83624D-C218-744F-8AA6-D15BD92F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99376-6D67-464A-9413-4B00344242E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9860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D78C6-4DF5-A74C-8144-D0A8906A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DD6B-91E6-C644-830F-9695C87277C4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A9537-78E8-5348-9D51-8F8DCF26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B30E3-E49C-8644-B599-050EBE022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8F98-F164-3B46-B983-B5F135B480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1157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49" y="274711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1" y="274711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2C781-324E-9949-B3FC-68D6E9A4F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BBE1-7E81-7448-A695-230E0768C9B2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28CD0-431C-FB43-8914-4CDBD529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EFBFB-E58C-3A44-BF55-034DAC87B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85B-1C5B-6B40-A5D3-C47E41BA06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9937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66122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5577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64492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49604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03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86737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54783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45720" tIns="22860" rIns="45720" bIns="2286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45720" tIns="22860" rIns="45720" bIns="2286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68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8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16C9E65-A4EF-A846-ACC4-75C851DB0E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521" y="274701"/>
            <a:ext cx="10971372" cy="114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6DBB0EE-EBDA-8340-99F5-D9B504A14D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521" y="1600577"/>
            <a:ext cx="10971372" cy="45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3C8FF-586A-AE4F-9672-D11503BBD1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521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1495645D-CBE1-4D41-A74A-09CD3AC08855}" type="datetimeFigureOut">
              <a:rPr lang="en-GB" altLang="en-US" smtClean="0"/>
              <a:pPr defTabSz="1088548"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44901-FAB2-5A47-9896-C8B5F11B7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058" y="6357830"/>
            <a:ext cx="3860297" cy="365210"/>
          </a:xfrm>
          <a:prstGeom prst="rect">
            <a:avLst/>
          </a:prstGeom>
        </p:spPr>
        <p:txBody>
          <a:bodyPr vert="horz" lIns="108842" tIns="54422" rIns="108842" bIns="54422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1088548"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2D89B-B078-1641-B373-7879C47AC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6463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CE49706A-69A5-FB40-BD9F-123987197AE4}" type="slidenum">
              <a:rPr lang="en-GB" altLang="en-US" smtClean="0"/>
              <a:pPr defTabSz="1088548"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64324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3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544168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6pPr>
      <a:lvl7pPr marL="1088336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7pPr>
      <a:lvl8pPr marL="1632502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8pPr>
      <a:lvl9pPr marL="2176673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9pPr>
    </p:titleStyle>
    <p:bodyStyle>
      <a:lvl1pPr marL="406288" indent="-4062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82489" indent="-33825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358695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902926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447160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992922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08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25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42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68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36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02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67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84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007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174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341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355561" y="2639183"/>
            <a:ext cx="7415827" cy="1380583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Work package 1</a:t>
            </a:r>
          </a:p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NA1: Management</a:t>
            </a:r>
          </a:p>
        </p:txBody>
      </p:sp>
      <p:sp>
        <p:nvSpPr>
          <p:cNvPr id="14343" name="Text Box 4">
            <a:extLst>
              <a:ext uri="{FF2B5EF4-FFF2-40B4-BE49-F238E27FC236}">
                <a16:creationId xmlns:a16="http://schemas.microsoft.com/office/drawing/2014/main" id="{E7DC0975-4C82-EB4A-88E7-928079DCC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561" y="4620027"/>
            <a:ext cx="7377797" cy="910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40" tIns="54420" rIns="108840" bIns="5442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Kristina Gorman, SYNTHESYS Project Manager</a:t>
            </a:r>
          </a:p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Annual General Meeting, 28-29</a:t>
            </a:r>
            <a:r>
              <a:rPr lang="en-GB" altLang="en-US" sz="2000" baseline="30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altLang="en-US" sz="2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April 2020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90814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3300" dirty="0">
                <a:latin typeface="Arial" panose="020B0604020202020204" pitchFamily="34" charset="0"/>
                <a:cs typeface="Arial" panose="020B0604020202020204" pitchFamily="34" charset="0"/>
              </a:rPr>
              <a:t>Spend update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91225" y="1788595"/>
            <a:ext cx="5782583" cy="1228221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2700" dirty="0">
                <a:solidFill>
                  <a:prstClr val="white"/>
                </a:solidFill>
              </a:rPr>
              <a:t>M12 financial spend update per beneficiary</a:t>
            </a:r>
            <a:endParaRPr kumimoji="0" lang="en-GB" sz="27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24ADBC-588B-4EDB-882B-E922C5D3EE06}"/>
              </a:ext>
            </a:extLst>
          </p:cNvPr>
          <p:cNvSpPr txBox="1"/>
          <p:nvPr/>
        </p:nvSpPr>
        <p:spPr>
          <a:xfrm>
            <a:off x="7829550" y="3072307"/>
            <a:ext cx="410527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Most are under-budget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If spend is more or less than expected according to work plan, beneficiaries requested to justify deviation.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19E1B73-E476-4AE5-88D6-35CB843873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9012982"/>
              </p:ext>
            </p:extLst>
          </p:nvPr>
        </p:nvGraphicFramePr>
        <p:xfrm>
          <a:off x="255587" y="162491"/>
          <a:ext cx="5564187" cy="6387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980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34791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3300" dirty="0">
                <a:latin typeface="Arial" panose="020B0604020202020204" pitchFamily="34" charset="0"/>
                <a:cs typeface="Arial" panose="020B0604020202020204" pitchFamily="34" charset="0"/>
              </a:rPr>
              <a:t>Reporting requirements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6604" y="1610638"/>
            <a:ext cx="9251271" cy="4552208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2700" noProof="0" dirty="0">
                <a:solidFill>
                  <a:prstClr val="white"/>
                </a:solidFill>
              </a:rPr>
              <a:t>1</a:t>
            </a:r>
            <a:r>
              <a:rPr lang="en-GB" sz="2700" baseline="30000" noProof="0" dirty="0">
                <a:solidFill>
                  <a:prstClr val="white"/>
                </a:solidFill>
              </a:rPr>
              <a:t>st</a:t>
            </a:r>
            <a:r>
              <a:rPr lang="en-GB" sz="2700" noProof="0" dirty="0">
                <a:solidFill>
                  <a:prstClr val="white"/>
                </a:solidFill>
              </a:rPr>
              <a:t> periodic report, covering 1</a:t>
            </a:r>
            <a:r>
              <a:rPr lang="en-GB" sz="2700" baseline="30000" noProof="0" dirty="0">
                <a:solidFill>
                  <a:prstClr val="white"/>
                </a:solidFill>
              </a:rPr>
              <a:t>st</a:t>
            </a:r>
            <a:r>
              <a:rPr lang="en-GB" sz="2700" noProof="0" dirty="0">
                <a:solidFill>
                  <a:prstClr val="white"/>
                </a:solidFill>
              </a:rPr>
              <a:t> February 2019 – 30</a:t>
            </a:r>
            <a:r>
              <a:rPr lang="en-GB" sz="2700" baseline="30000" noProof="0" dirty="0">
                <a:solidFill>
                  <a:prstClr val="white"/>
                </a:solidFill>
              </a:rPr>
              <a:t>th</a:t>
            </a:r>
            <a:r>
              <a:rPr lang="en-GB" sz="2700" noProof="0" dirty="0">
                <a:solidFill>
                  <a:prstClr val="white"/>
                </a:solidFill>
              </a:rPr>
              <a:t> July 2020</a:t>
            </a:r>
            <a:endParaRPr lang="en-GB" sz="2700" dirty="0">
              <a:solidFill>
                <a:schemeClr val="bg1"/>
              </a:solidFill>
            </a:endParaRPr>
          </a:p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</a:rPr>
              <a:t>Deadline to Coordinator: 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</a:rPr>
              <a:t>31</a:t>
            </a:r>
            <a:r>
              <a:rPr kumimoji="0" lang="en-GB" sz="3600" b="1" i="0" u="none" strike="noStrike" kern="1200" cap="none" spc="0" normalizeH="0" baseline="3000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</a:rPr>
              <a:t>st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</a:rPr>
              <a:t> August 2020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</a:endParaRPr>
          </a:p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Deadline to EC: 30</a:t>
            </a:r>
            <a:r>
              <a:rPr kumimoji="0" lang="en-GB" sz="27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th</a:t>
            </a: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 September 2020</a:t>
            </a:r>
            <a:endParaRPr kumimoji="0" lang="en-GB" sz="2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</a:endParaRPr>
          </a:p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700" dirty="0">
                <a:solidFill>
                  <a:schemeClr val="bg1"/>
                </a:solidFill>
                <a:latin typeface="Calibri" panose="020F0502020204030204"/>
              </a:rPr>
              <a:t> </a:t>
            </a:r>
            <a:r>
              <a:rPr lang="en-GB" sz="2700" dirty="0">
                <a:solidFill>
                  <a:schemeClr val="bg1"/>
                </a:solidFill>
              </a:rPr>
              <a:t>Financial report: financial statement from each beneficiary</a:t>
            </a:r>
          </a:p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700" dirty="0">
                <a:solidFill>
                  <a:schemeClr val="bg1"/>
                </a:solidFill>
              </a:rPr>
              <a:t> Technical report:</a:t>
            </a:r>
          </a:p>
          <a:p>
            <a:pPr lvl="0">
              <a:lnSpc>
                <a:spcPct val="150000"/>
              </a:lnSpc>
            </a:pPr>
            <a:r>
              <a:rPr lang="en-GB" sz="2700" b="1" dirty="0">
                <a:solidFill>
                  <a:schemeClr val="bg1"/>
                </a:solidFill>
              </a:rPr>
              <a:t>	Part A:</a:t>
            </a:r>
            <a:r>
              <a:rPr lang="en-GB" sz="2700" dirty="0">
                <a:solidFill>
                  <a:schemeClr val="bg1"/>
                </a:solidFill>
              </a:rPr>
              <a:t>  publishable summary, economic and social impact</a:t>
            </a:r>
          </a:p>
          <a:p>
            <a:pPr lvl="0">
              <a:lnSpc>
                <a:spcPct val="150000"/>
              </a:lnSpc>
            </a:pPr>
            <a:r>
              <a:rPr lang="en-GB" sz="2700" b="1" dirty="0">
                <a:solidFill>
                  <a:schemeClr val="bg1"/>
                </a:solidFill>
              </a:rPr>
              <a:t>	Part B:</a:t>
            </a:r>
            <a:r>
              <a:rPr lang="en-GB" sz="2700" dirty="0">
                <a:solidFill>
                  <a:schemeClr val="bg1"/>
                </a:solidFill>
              </a:rPr>
              <a:t>  explanation of work carried out.</a:t>
            </a:r>
            <a:endParaRPr lang="en-GB" sz="270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BB865E-8D4A-40A5-BBCF-5D256644EBA6}"/>
              </a:ext>
            </a:extLst>
          </p:cNvPr>
          <p:cNvSpPr txBox="1"/>
          <p:nvPr/>
        </p:nvSpPr>
        <p:spPr>
          <a:xfrm>
            <a:off x="7468507" y="2752162"/>
            <a:ext cx="4494892" cy="3797985"/>
          </a:xfrm>
          <a:prstGeom prst="rect">
            <a:avLst/>
          </a:prstGeom>
          <a:solidFill>
            <a:srgbClr val="C4D4E2"/>
          </a:solidFill>
          <a:ln w="82550" cmpd="sng">
            <a:solidFill>
              <a:srgbClr val="6DA3D8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normAutofit lnSpcReduction="10000"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sz="2000" b="1" dirty="0">
                <a:solidFill>
                  <a:srgbClr val="6DA3D8"/>
                </a:solidFill>
              </a:rPr>
              <a:t>Overview</a:t>
            </a:r>
            <a:r>
              <a:rPr lang="en-GB" sz="2000" dirty="0">
                <a:solidFill>
                  <a:srgbClr val="6DA3D8"/>
                </a:solidFill>
              </a:rPr>
              <a:t> of work, results, summary of deliverables &amp; milestones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sz="2000" b="1" dirty="0">
                <a:solidFill>
                  <a:srgbClr val="6DA3D8"/>
                </a:solidFill>
              </a:rPr>
              <a:t>Objectives: </a:t>
            </a:r>
            <a:r>
              <a:rPr lang="en-GB" sz="2000" dirty="0">
                <a:solidFill>
                  <a:srgbClr val="6DA3D8"/>
                </a:solidFill>
              </a:rPr>
              <a:t>work towards achievement of each objective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sz="2000" b="1" dirty="0">
                <a:solidFill>
                  <a:srgbClr val="6DA3D8"/>
                </a:solidFill>
              </a:rPr>
              <a:t>Explanation of work </a:t>
            </a:r>
            <a:r>
              <a:rPr lang="en-GB" sz="2000" dirty="0">
                <a:solidFill>
                  <a:srgbClr val="6DA3D8"/>
                </a:solidFill>
              </a:rPr>
              <a:t>carried out, giving details of work carried out by each beneficiary.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sz="2000" b="1" dirty="0">
                <a:solidFill>
                  <a:srgbClr val="6DA3D8"/>
                </a:solidFill>
              </a:rPr>
              <a:t>Impact</a:t>
            </a:r>
            <a:r>
              <a:rPr lang="en-GB" sz="2000" dirty="0">
                <a:solidFill>
                  <a:srgbClr val="6DA3D8"/>
                </a:solidFill>
              </a:rPr>
              <a:t> of work: is section 2.1 of </a:t>
            </a:r>
            <a:r>
              <a:rPr lang="en-GB" sz="2000" dirty="0" err="1">
                <a:solidFill>
                  <a:srgbClr val="6DA3D8"/>
                </a:solidFill>
              </a:rPr>
              <a:t>DoA</a:t>
            </a:r>
            <a:r>
              <a:rPr lang="en-GB" sz="2000" dirty="0">
                <a:solidFill>
                  <a:srgbClr val="6DA3D8"/>
                </a:solidFill>
              </a:rPr>
              <a:t> still relevant or need updating?</a:t>
            </a:r>
            <a:endParaRPr lang="en-GB" sz="500" dirty="0">
              <a:solidFill>
                <a:srgbClr val="6DA3D8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7149F11-B165-4309-AD37-051351CD1A3D}"/>
              </a:ext>
            </a:extLst>
          </p:cNvPr>
          <p:cNvSpPr/>
          <p:nvPr/>
        </p:nvSpPr>
        <p:spPr>
          <a:xfrm>
            <a:off x="322431" y="5543550"/>
            <a:ext cx="6062554" cy="704849"/>
          </a:xfrm>
          <a:prstGeom prst="ellipse">
            <a:avLst/>
          </a:prstGeom>
          <a:noFill/>
          <a:ln w="47625">
            <a:solidFill>
              <a:srgbClr val="6DA3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78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681603" y="309441"/>
            <a:ext cx="6062554" cy="1096775"/>
          </a:xfrm>
          <a:prstGeom prst="rect">
            <a:avLst/>
          </a:prstGeom>
        </p:spPr>
        <p:txBody>
          <a:bodyPr vert="horz" lIns="45720" tIns="22860" rIns="45720" bIns="22860" rtlCol="0" anchor="ctr">
            <a:norm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1828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F6F8FC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Mid-Term Review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577" y="2665712"/>
            <a:ext cx="3779028" cy="29343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6606" y="1765709"/>
            <a:ext cx="7545258" cy="3426451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MTR requirements:</a:t>
            </a:r>
          </a:p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2286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Update to EC Project Officer on project progress</a:t>
            </a:r>
          </a:p>
          <a:p>
            <a:pPr marL="342900" marR="0" lvl="0" indent="-342900" algn="l" defTabSz="2286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Planned to be Oct/Nov 2020 following submission of 1</a:t>
            </a:r>
            <a:r>
              <a:rPr kumimoji="0" lang="en-GB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periodic reports</a:t>
            </a:r>
          </a:p>
          <a:p>
            <a:pPr marL="342900" marR="0" lvl="0" indent="-342900" algn="l" defTabSz="2286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 leaders to present progress reports</a:t>
            </a:r>
          </a:p>
        </p:txBody>
      </p:sp>
    </p:spTree>
    <p:extLst>
      <p:ext uri="{BB962C8B-B14F-4D97-AF65-F5344CB8AC3E}">
        <p14:creationId xmlns:p14="http://schemas.microsoft.com/office/powerpoint/2010/main" val="271540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3300" dirty="0">
                <a:latin typeface="Arial" panose="020B0604020202020204" pitchFamily="34" charset="0"/>
                <a:cs typeface="Arial" panose="020B0604020202020204" pitchFamily="34" charset="0"/>
              </a:rPr>
              <a:t>Project Council business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6605" y="1628036"/>
            <a:ext cx="11327552" cy="3966920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142875" lvl="0" indent="-142875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Risk register: updates / amendments</a:t>
            </a:r>
          </a:p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700" dirty="0">
                <a:solidFill>
                  <a:prstClr val="white"/>
                </a:solidFill>
              </a:rPr>
              <a:t> GA amendment (number 1 – current)</a:t>
            </a:r>
          </a:p>
          <a:p>
            <a:pPr marL="371475" lvl="1" indent="-142875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700" dirty="0">
                <a:solidFill>
                  <a:prstClr val="white"/>
                </a:solidFill>
              </a:rPr>
              <a:t> </a:t>
            </a:r>
            <a:r>
              <a:rPr lang="en-GB" sz="2400" dirty="0">
                <a:solidFill>
                  <a:prstClr val="white"/>
                </a:solidFill>
              </a:rPr>
              <a:t>Minor clarifications required by EC Officer</a:t>
            </a:r>
          </a:p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700" dirty="0">
                <a:solidFill>
                  <a:prstClr val="white"/>
                </a:solidFill>
              </a:rPr>
              <a:t> For Project Council discussion:</a:t>
            </a:r>
          </a:p>
          <a:p>
            <a:pPr marL="371475" lvl="1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WP10 (VA): Beneficiary 12 (ZFMK Bonn) request to join WP</a:t>
            </a:r>
            <a:endParaRPr lang="en-GB" sz="2400" dirty="0">
              <a:solidFill>
                <a:prstClr val="white"/>
              </a:solidFill>
              <a:latin typeface="Calibri" panose="020F0502020204030204"/>
            </a:endParaRPr>
          </a:p>
          <a:p>
            <a:pPr marL="371475" lvl="1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Possible changes to deliverables and milestones deadlines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652888-B9DF-4D85-B8A9-B507F1130BA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411" y="1645442"/>
            <a:ext cx="3791397" cy="252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41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096775"/>
          </a:xfrm>
        </p:spPr>
        <p:txBody>
          <a:bodyPr>
            <a:normAutofit/>
          </a:bodyPr>
          <a:lstStyle/>
          <a:p>
            <a:pPr algn="r"/>
            <a:r>
              <a:rPr lang="en-US" sz="27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NA1 Deliverables &amp; Milestones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9203" y="1891303"/>
            <a:ext cx="8177735" cy="4625414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Deliverables to date:</a:t>
            </a:r>
          </a:p>
          <a:p>
            <a:pPr marL="428625" marR="0" lvl="0" indent="-428625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Meetings: KOM, AGM1</a:t>
            </a:r>
          </a:p>
          <a:p>
            <a:pPr marL="428625" marR="0" lvl="0" indent="-428625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management: 6-monthly risk register updates</a:t>
            </a:r>
          </a:p>
          <a:p>
            <a:pPr marL="428625" marR="0" lvl="0" indent="-428625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Management Plan</a:t>
            </a:r>
          </a:p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Milestones to date:</a:t>
            </a:r>
          </a:p>
          <a:p>
            <a:pPr marL="428625" marR="0" lvl="0" indent="-428625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 Council 6-monthly teleconferences</a:t>
            </a:r>
          </a:p>
          <a:p>
            <a:pPr marL="428625" marR="0" lvl="0" indent="-428625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Executive Board 3-monthly teleconferences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719" y="2248420"/>
            <a:ext cx="3885694" cy="4107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05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1853963" y="2961902"/>
            <a:ext cx="3530133" cy="790101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Any questions?</a:t>
            </a:r>
            <a:endParaRPr lang="en-GB" sz="30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5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3300" dirty="0">
                <a:latin typeface="Arial" panose="020B0604020202020204" pitchFamily="34" charset="0"/>
                <a:cs typeface="Arial" panose="020B0604020202020204" pitchFamily="34" charset="0"/>
              </a:rPr>
              <a:t>NA1: Management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6605" y="1628036"/>
            <a:ext cx="11327552" cy="4490140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Management responsibilities</a:t>
            </a:r>
          </a:p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GB" sz="2400" dirty="0">
                <a:solidFill>
                  <a:prstClr val="white"/>
                </a:solidFill>
              </a:rPr>
              <a:t>NHM Management Team contacts</a:t>
            </a:r>
          </a:p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white"/>
                </a:solidFill>
                <a:latin typeface="Calibri" panose="020F0502020204030204"/>
              </a:rPr>
              <a:t> Risks update including COVID-19</a:t>
            </a:r>
          </a:p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EC Project Officer communications</a:t>
            </a:r>
          </a:p>
          <a:p>
            <a:pPr marL="142875" marR="0" lvl="0" indent="-142875" algn="l" defTabSz="2286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Month 12 spend update</a:t>
            </a:r>
          </a:p>
          <a:p>
            <a:pPr marL="142875" marR="0" lvl="0" indent="-142875" algn="l" defTabSz="2286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prstClr val="white"/>
                </a:solidFill>
                <a:latin typeface="Calibri" panose="020F0502020204030204"/>
              </a:rPr>
              <a:t> Month 18 reporting </a:t>
            </a:r>
            <a:r>
              <a:rPr lang="en-GB" sz="2400" dirty="0">
                <a:solidFill>
                  <a:srgbClr val="FF0000"/>
                </a:solidFill>
                <a:latin typeface="Calibri" panose="020F0502020204030204"/>
              </a:rPr>
              <a:t>AUGUST 2020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  <a:p>
            <a:pPr marL="142875" marR="0" lvl="0" indent="-142875" algn="l" defTabSz="2286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Project Council business: GA amendment</a:t>
            </a:r>
          </a:p>
          <a:p>
            <a:pPr marL="142875" marR="0" lvl="0" indent="-142875" algn="l" defTabSz="2286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NA1 deliverables + milestones update</a:t>
            </a:r>
            <a:endParaRPr kumimoji="0" lang="en-GB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248" y="3266414"/>
            <a:ext cx="4565818" cy="331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4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04" y="1406947"/>
            <a:ext cx="12186005" cy="5451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3" tIns="22852" rIns="45703" bIns="22852" rtlCol="0" anchor="ctr"/>
          <a:lstStyle/>
          <a:p>
            <a:pPr algn="ctr" defTabSz="228531">
              <a:defRPr/>
            </a:pPr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2204" y="1241"/>
            <a:ext cx="12186005" cy="1405708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3" tIns="22852" rIns="45703" bIns="22852" rtlCol="0" anchor="ctr"/>
          <a:lstStyle/>
          <a:p>
            <a:pPr algn="ctr" defTabSz="228531">
              <a:defRPr/>
            </a:pPr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1452" y="310570"/>
            <a:ext cx="6550662" cy="1325390"/>
          </a:xfrm>
        </p:spPr>
        <p:txBody>
          <a:bodyPr>
            <a:normAutofit/>
          </a:bodyPr>
          <a:lstStyle/>
          <a:p>
            <a:pPr algn="r"/>
            <a:r>
              <a:rPr lang="en-US" sz="3299" dirty="0">
                <a:latin typeface="Arial" panose="020B0604020202020204" pitchFamily="34" charset="0"/>
                <a:cs typeface="Arial" panose="020B0604020202020204" pitchFamily="34" charset="0"/>
              </a:rPr>
              <a:t>NA1: Management responsibilities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59" y="404919"/>
            <a:ext cx="4704107" cy="8319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8659" y="4132647"/>
            <a:ext cx="7555224" cy="2297216"/>
          </a:xfrm>
          <a:prstGeom prst="rect">
            <a:avLst/>
          </a:prstGeom>
          <a:noFill/>
        </p:spPr>
        <p:txBody>
          <a:bodyPr wrap="square" lIns="45703" tIns="22852" rIns="45703" bIns="22852" rtlCol="0">
            <a:spAutoFit/>
          </a:bodyPr>
          <a:lstStyle/>
          <a:p>
            <a:pPr marL="142832" indent="-142832" defTabSz="22853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GB" sz="2800" b="1" dirty="0">
                <a:solidFill>
                  <a:prstClr val="white"/>
                </a:solidFill>
                <a:latin typeface="Calibri" panose="020F0502020204030204"/>
              </a:rPr>
              <a:t>NHMMT </a:t>
            </a:r>
            <a:r>
              <a:rPr lang="en-GB" sz="2400" dirty="0">
                <a:solidFill>
                  <a:prstClr val="white"/>
                </a:solidFill>
                <a:latin typeface="Calibri" panose="020F0502020204030204"/>
              </a:rPr>
              <a:t>(NHM Management Team)</a:t>
            </a:r>
            <a:r>
              <a:rPr lang="en-GB" sz="2800" dirty="0">
                <a:solidFill>
                  <a:prstClr val="white"/>
                </a:solidFill>
              </a:rPr>
              <a:t>: </a:t>
            </a:r>
            <a:r>
              <a:rPr lang="en-GB" sz="2400" dirty="0">
                <a:solidFill>
                  <a:prstClr val="white"/>
                </a:solidFill>
              </a:rPr>
              <a:t>Project coordinator, project manager &amp; project support; weekly/fortnightly meetings; communications, admin, risk monitoring, events &amp; dissemination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FCDEE0-A126-4AF8-874D-ACD9A2C254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73882" y="4523921"/>
            <a:ext cx="4049309" cy="22074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0268E87-EC54-44FB-95A0-DDEA2E008337}"/>
              </a:ext>
            </a:extLst>
          </p:cNvPr>
          <p:cNvSpPr txBox="1"/>
          <p:nvPr/>
        </p:nvSpPr>
        <p:spPr>
          <a:xfrm>
            <a:off x="448300" y="1577046"/>
            <a:ext cx="11477000" cy="2854868"/>
          </a:xfrm>
          <a:prstGeom prst="rect">
            <a:avLst/>
          </a:prstGeom>
          <a:noFill/>
        </p:spPr>
        <p:txBody>
          <a:bodyPr wrap="square" lIns="45703" tIns="22852" rIns="45703" bIns="22852" rtlCol="0">
            <a:spAutoFit/>
          </a:bodyPr>
          <a:lstStyle/>
          <a:p>
            <a:pPr marL="142832" indent="-142832" defTabSz="22853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GB" sz="2800" b="1" dirty="0">
                <a:solidFill>
                  <a:prstClr val="white"/>
                </a:solidFill>
                <a:latin typeface="Calibri" panose="020F0502020204030204"/>
              </a:rPr>
              <a:t>PC</a:t>
            </a:r>
            <a:r>
              <a:rPr lang="en-GB" sz="2400" dirty="0">
                <a:solidFill>
                  <a:prstClr val="white"/>
                </a:solidFill>
                <a:latin typeface="Calibri" panose="020F0502020204030204"/>
              </a:rPr>
              <a:t> (Project Council): </a:t>
            </a:r>
            <a:r>
              <a:rPr lang="en-GB" sz="2400" dirty="0">
                <a:solidFill>
                  <a:prstClr val="white"/>
                </a:solidFill>
              </a:rPr>
              <a:t>Project coordinator, stream coordinators, WP leaders &amp; TAF leaders; 6-monthly teleconferences; ensure integration of 3 streams (JRA, NA &amp; Access)</a:t>
            </a:r>
          </a:p>
          <a:p>
            <a:pPr marL="142832" indent="-142832" defTabSz="22853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prstClr val="white"/>
                </a:solidFill>
              </a:rPr>
              <a:t> EB </a:t>
            </a:r>
            <a:r>
              <a:rPr lang="en-GB" sz="2400" dirty="0">
                <a:solidFill>
                  <a:prstClr val="white"/>
                </a:solidFill>
              </a:rPr>
              <a:t>(Executive Board): Project coordinator &amp; stream coordinators; 3-monthly teleconferences; Oversee activities across all WPs</a:t>
            </a:r>
          </a:p>
          <a:p>
            <a:pPr marL="142832" indent="-142832" defTabSz="22853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5464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0BAE1C-FC1B-4B86-989F-895C5A0B5C7D}"/>
              </a:ext>
            </a:extLst>
          </p:cNvPr>
          <p:cNvCxnSpPr>
            <a:cxnSpLocks/>
          </p:cNvCxnSpPr>
          <p:nvPr/>
        </p:nvCxnSpPr>
        <p:spPr>
          <a:xfrm>
            <a:off x="0" y="1406216"/>
            <a:ext cx="121904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6095207" y="703108"/>
            <a:ext cx="5692487" cy="703108"/>
          </a:xfrm>
          <a:prstGeom prst="rect">
            <a:avLst/>
          </a:prstGeom>
        </p:spPr>
        <p:txBody>
          <a:bodyPr lIns="45720" tIns="22860" rIns="45720" bIns="22860">
            <a:norm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1828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NHM Management Team</a:t>
            </a:r>
          </a:p>
        </p:txBody>
      </p:sp>
      <p:pic>
        <p:nvPicPr>
          <p:cNvPr id="18" name="Picture 6" descr="https://nhm.myciphr247.com/CiphrPhotos/1001to2000/full_08714_1145_2606201310122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607207" y="2641162"/>
            <a:ext cx="747962" cy="958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2" r="10553"/>
          <a:stretch/>
        </p:blipFill>
        <p:spPr bwMode="auto">
          <a:xfrm>
            <a:off x="10612605" y="1548922"/>
            <a:ext cx="729110" cy="958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383125"/>
              </p:ext>
            </p:extLst>
          </p:nvPr>
        </p:nvGraphicFramePr>
        <p:xfrm>
          <a:off x="240014" y="1638307"/>
          <a:ext cx="10134536" cy="5030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17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44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15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1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354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51803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Vince Smith</a:t>
                      </a: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</a:rPr>
                        <a:t>Project Coordinator</a:t>
                      </a:r>
                    </a:p>
                    <a:p>
                      <a:endParaRPr lang="en-GB" sz="1500" b="0" dirty="0">
                        <a:solidFill>
                          <a:schemeClr val="bg1"/>
                        </a:solidFill>
                      </a:endParaRPr>
                    </a:p>
                    <a:p>
                      <a:endParaRPr lang="en-GB" sz="1500" b="0" dirty="0">
                        <a:solidFill>
                          <a:schemeClr val="bg1"/>
                        </a:solidFill>
                      </a:endParaRPr>
                    </a:p>
                    <a:p>
                      <a:endParaRPr lang="en-GB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</a:rPr>
                        <a:t>v.smith@nhm.ac.uk </a:t>
                      </a: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</a:rPr>
                        <a:t>+44 207 942 5127</a:t>
                      </a: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1803"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Kristina Gorman</a:t>
                      </a:r>
                    </a:p>
                    <a:p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</a:rPr>
                        <a:t>Project Manager</a:t>
                      </a:r>
                    </a:p>
                    <a:p>
                      <a:endParaRPr lang="en-GB" sz="1500" b="0" dirty="0">
                        <a:solidFill>
                          <a:schemeClr val="bg1"/>
                        </a:solidFill>
                      </a:endParaRPr>
                    </a:p>
                    <a:p>
                      <a:endParaRPr lang="en-GB" sz="1500" b="0" dirty="0">
                        <a:solidFill>
                          <a:schemeClr val="bg1"/>
                        </a:solidFill>
                      </a:endParaRPr>
                    </a:p>
                    <a:p>
                      <a:endParaRPr lang="en-GB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</a:rPr>
                        <a:t>k.gorman@nhm.ac.uk</a:t>
                      </a: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+44 207 942 5816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Part-time</a:t>
                      </a: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1803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Scott Wilson</a:t>
                      </a: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</a:rPr>
                        <a:t>Project Support</a:t>
                      </a:r>
                    </a:p>
                    <a:p>
                      <a:endParaRPr lang="en-GB" sz="1500" b="0" dirty="0">
                        <a:solidFill>
                          <a:schemeClr val="bg1"/>
                        </a:solidFill>
                      </a:endParaRPr>
                    </a:p>
                    <a:p>
                      <a:endParaRPr lang="en-GB" sz="1500" b="0" dirty="0">
                        <a:solidFill>
                          <a:schemeClr val="bg1"/>
                        </a:solidFill>
                      </a:endParaRPr>
                    </a:p>
                    <a:p>
                      <a:endParaRPr lang="en-GB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</a:rPr>
                        <a:t>Scott.wilson@nhm.ac.uk</a:t>
                      </a: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+44 207 942 5849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0342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Helen Harling</a:t>
                      </a: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</a:rPr>
                        <a:t>Project Support</a:t>
                      </a:r>
                    </a:p>
                    <a:p>
                      <a:endParaRPr lang="en-GB" sz="1200" b="0" dirty="0">
                        <a:solidFill>
                          <a:schemeClr val="bg1"/>
                        </a:solidFill>
                      </a:endParaRPr>
                    </a:p>
                    <a:p>
                      <a:endParaRPr lang="en-GB" sz="1200" b="0" dirty="0">
                        <a:solidFill>
                          <a:schemeClr val="bg1"/>
                        </a:solidFill>
                      </a:endParaRPr>
                    </a:p>
                    <a:p>
                      <a:endParaRPr lang="en-GB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</a:rPr>
                        <a:t>h.harling@nhm.ac.uk</a:t>
                      </a: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+44 207 942 5840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Project Manager support January20 – June20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4498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Daniel O’Donnell</a:t>
                      </a: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</a:rPr>
                        <a:t>Project Support</a:t>
                      </a:r>
                    </a:p>
                    <a:p>
                      <a:endParaRPr lang="en-GB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</a:rPr>
                        <a:t>synthesys@nhm.ac.uk</a:t>
                      </a: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114">
                <a:tc gridSpan="2"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synthesys@nhm.ac.uk</a:t>
                      </a: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en-GB" sz="1800" baseline="30000" dirty="0">
                          <a:solidFill>
                            <a:schemeClr val="bg1"/>
                          </a:solidFill>
                        </a:rPr>
                        <a:t>st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 point of contact for admin and Access queries</a:t>
                      </a:r>
                    </a:p>
                  </a:txBody>
                  <a:tcPr marL="45714" marR="45714" marT="22865" marB="2286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0" name="Picture 2" descr="https://nhm.myciphr247.com/CiphrPhotos/10001to11000/full_xx2225_10119_2409201812274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6610" y="3713249"/>
            <a:ext cx="735105" cy="91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240013" y="2583275"/>
            <a:ext cx="116583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40013" y="3630239"/>
            <a:ext cx="116583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66038" y="4658300"/>
            <a:ext cx="116583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40012" y="5694412"/>
            <a:ext cx="116583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>
            <a:off x="240012" y="6330643"/>
            <a:ext cx="116583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38029A42-D854-4838-B517-8705773C70C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0709" y="4703400"/>
            <a:ext cx="760957" cy="94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14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096775"/>
          </a:xfrm>
        </p:spPr>
        <p:txBody>
          <a:bodyPr>
            <a:normAutofit/>
          </a:bodyPr>
          <a:lstStyle/>
          <a:p>
            <a:pPr algn="r"/>
            <a:r>
              <a:rPr lang="en-US" sz="27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management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5865" y="1723876"/>
            <a:ext cx="11137997" cy="4801314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Maintaining &amp; updating project risk register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Planning mitigation measures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Working with WP leaders to identify &amp; manage risks</a:t>
            </a:r>
            <a:endParaRPr lang="en-GB" sz="2800" dirty="0">
              <a:solidFill>
                <a:schemeClr val="bg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Reduce likelihood of risks becoming issues</a:t>
            </a:r>
          </a:p>
          <a:p>
            <a:pPr>
              <a:spcAft>
                <a:spcPts val="600"/>
              </a:spcAft>
            </a:pPr>
            <a:endParaRPr lang="en-GB" sz="24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400" dirty="0">
                <a:solidFill>
                  <a:schemeClr val="bg1"/>
                </a:solidFill>
              </a:rPr>
              <a:t>Key risks on Teamwork</a:t>
            </a:r>
          </a:p>
          <a:p>
            <a:pPr>
              <a:spcAft>
                <a:spcPts val="600"/>
              </a:spcAft>
            </a:pPr>
            <a:endParaRPr lang="en-GB" sz="24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400" dirty="0">
                <a:solidFill>
                  <a:schemeClr val="bg1"/>
                </a:solidFill>
              </a:rPr>
              <a:t>All identified risks on risk register (project deliverable, updated every 6 months)</a:t>
            </a:r>
          </a:p>
          <a:p>
            <a:pPr>
              <a:spcAft>
                <a:spcPts val="600"/>
              </a:spcAft>
            </a:pPr>
            <a:endParaRPr lang="en-GB" sz="24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400" dirty="0">
                <a:solidFill>
                  <a:schemeClr val="bg1"/>
                </a:solidFill>
              </a:rPr>
              <a:t>During this meeting: new risks (in particular linked to COVID-19) </a:t>
            </a:r>
            <a:r>
              <a:rPr lang="en-GB" sz="2400" i="1" dirty="0">
                <a:solidFill>
                  <a:schemeClr val="bg1"/>
                </a:solidFill>
              </a:rPr>
              <a:t>and </a:t>
            </a:r>
            <a:r>
              <a:rPr lang="en-GB" sz="2400" dirty="0">
                <a:solidFill>
                  <a:schemeClr val="bg1"/>
                </a:solidFill>
              </a:rPr>
              <a:t>their mitigation measures to be collated, presented at the end of the meeting, and added to risk register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74561" y="1891303"/>
            <a:ext cx="4050773" cy="22082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BF0357-F4D8-4F5C-9E98-CAED6A812A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865" y="3297519"/>
            <a:ext cx="11364134" cy="324981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C417FD2-BDA0-4CFD-8A8E-13CFFDDC859D}"/>
              </a:ext>
            </a:extLst>
          </p:cNvPr>
          <p:cNvSpPr/>
          <p:nvPr/>
        </p:nvSpPr>
        <p:spPr>
          <a:xfrm>
            <a:off x="5390356" y="4516005"/>
            <a:ext cx="7048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7730BA-E0EF-4B72-8F46-8823D4EFA1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4781" y="34131"/>
            <a:ext cx="6800850" cy="679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40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096775"/>
          </a:xfrm>
        </p:spPr>
        <p:txBody>
          <a:bodyPr>
            <a:normAutofit/>
          </a:bodyPr>
          <a:lstStyle/>
          <a:p>
            <a:pPr algn="r"/>
            <a:r>
              <a:rPr lang="en-US" sz="27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management: COVID-19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6605" y="1624603"/>
            <a:ext cx="11357201" cy="4893647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3000" dirty="0">
                <a:solidFill>
                  <a:schemeClr val="bg1"/>
                </a:solidFill>
              </a:rPr>
              <a:t>Main risks: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Project members unable to work due to illness, care responsibilities, place of work circumstances (e.g. furloughing, unable to access workplace resources)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Stakeholders not able to engage in project activities (e.g. Access users not able to apply to TA/VA programme, delegates not able to attend workshops/meetings)</a:t>
            </a:r>
          </a:p>
          <a:p>
            <a:pPr>
              <a:spcAft>
                <a:spcPts val="600"/>
              </a:spcAft>
            </a:pPr>
            <a:r>
              <a:rPr lang="en-GB" sz="3000" dirty="0">
                <a:solidFill>
                  <a:schemeClr val="bg1"/>
                </a:solidFill>
              </a:rPr>
              <a:t>Impacts: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Delays to, or failure to meet milestones &amp; deliverables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Low quality outputs / low levels of uptake &amp; engagement with outputs</a:t>
            </a:r>
            <a:endParaRPr lang="en-GB" sz="30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3000" dirty="0">
                <a:solidFill>
                  <a:schemeClr val="bg1"/>
                </a:solidFill>
              </a:rPr>
              <a:t>Mitigation: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Increased use of teleconference facilities &amp; virtual meetings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Increased communications (consortium &amp; externally)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Adjusted timeline &amp; deadlines</a:t>
            </a:r>
          </a:p>
        </p:txBody>
      </p:sp>
    </p:spTree>
    <p:extLst>
      <p:ext uri="{BB962C8B-B14F-4D97-AF65-F5344CB8AC3E}">
        <p14:creationId xmlns:p14="http://schemas.microsoft.com/office/powerpoint/2010/main" val="262383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096775"/>
          </a:xfrm>
        </p:spPr>
        <p:txBody>
          <a:bodyPr>
            <a:normAutofit/>
          </a:bodyPr>
          <a:lstStyle/>
          <a:p>
            <a:pPr algn="r"/>
            <a:r>
              <a:rPr lang="en-US" sz="27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management: COVID-19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6605" y="1624603"/>
            <a:ext cx="11357201" cy="2046714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3000" dirty="0">
                <a:solidFill>
                  <a:schemeClr val="bg1"/>
                </a:solidFill>
              </a:rPr>
              <a:t>Main risks: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Project members unable to work 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Stakeholders not able to engage in project activities 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FF2A044-EB16-4D59-83AC-37788A4B4E15}"/>
              </a:ext>
            </a:extLst>
          </p:cNvPr>
          <p:cNvSpPr/>
          <p:nvPr/>
        </p:nvSpPr>
        <p:spPr>
          <a:xfrm>
            <a:off x="149112" y="1620663"/>
            <a:ext cx="2451214" cy="5828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B789C18-1C4D-49BE-8111-6ACF2C5C0071}"/>
              </a:ext>
            </a:extLst>
          </p:cNvPr>
          <p:cNvCxnSpPr>
            <a:cxnSpLocks/>
            <a:stCxn id="4" idx="6"/>
          </p:cNvCxnSpPr>
          <p:nvPr/>
        </p:nvCxnSpPr>
        <p:spPr>
          <a:xfrm>
            <a:off x="2600326" y="1912110"/>
            <a:ext cx="1790699" cy="17073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1858C08-03FD-460B-BED4-1EADD45192E9}"/>
              </a:ext>
            </a:extLst>
          </p:cNvPr>
          <p:cNvSpPr txBox="1"/>
          <p:nvPr/>
        </p:nvSpPr>
        <p:spPr>
          <a:xfrm>
            <a:off x="1266825" y="3735816"/>
            <a:ext cx="10372725" cy="26314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Short-term: unable to access collections (major impact on TA &amp; VA in particular),  laboratories (affecting e.g. DNA protocols work) &amp; infrastructure (e.g. computational &amp; software)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Slow-down in pace of work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Delays cause knock-on effects (e.g. VA Call)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Dependencies between WPs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Recruitment delays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Dissemination: unable to travel attend meetings to disseminate project work &amp; results</a:t>
            </a:r>
          </a:p>
        </p:txBody>
      </p:sp>
    </p:spTree>
    <p:extLst>
      <p:ext uri="{BB962C8B-B14F-4D97-AF65-F5344CB8AC3E}">
        <p14:creationId xmlns:p14="http://schemas.microsoft.com/office/powerpoint/2010/main" val="302445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0" y="309441"/>
            <a:ext cx="6486357" cy="1325870"/>
          </a:xfrm>
        </p:spPr>
        <p:txBody>
          <a:bodyPr>
            <a:normAutofit/>
          </a:bodyPr>
          <a:lstStyle/>
          <a:p>
            <a:pPr algn="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EC Project Officer communications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6605" y="1628036"/>
            <a:ext cx="11518220" cy="4770537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Current GA amendment (</a:t>
            </a:r>
            <a:r>
              <a:rPr kumimoji="0" lang="en-GB" sz="27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Teklia</a:t>
            </a: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replace A2iA)</a:t>
            </a:r>
          </a:p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COVID-19 impact: EC Project Officer aware of current &amp; expected delays</a:t>
            </a:r>
          </a:p>
          <a:p>
            <a:pPr marL="371475" lvl="1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prstClr val="white"/>
                </a:solidFill>
              </a:rPr>
              <a:t>Article 51 (Force majeure):</a:t>
            </a:r>
          </a:p>
          <a:p>
            <a:pPr marL="600075" lvl="2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prstClr val="white"/>
                </a:solidFill>
              </a:rPr>
              <a:t>to justify delays, cancellation of activities </a:t>
            </a:r>
          </a:p>
          <a:p>
            <a:pPr marL="600075" lvl="2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prstClr val="white"/>
                </a:solidFill>
              </a:rPr>
              <a:t>formal notification to the Commission, take steps to limit any damage.</a:t>
            </a:r>
          </a:p>
          <a:p>
            <a:pPr marL="371475" lvl="1" indent="-142875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prstClr val="white"/>
                </a:solidFill>
              </a:rPr>
              <a:t>Each beneficiary should keep record of the correspondence relating to the cancellation and impossibility of reimbursement. You will need to save emails relating to these cancellations (following article 18: beneficiaries must keep records and other documentation for a period of 5 years after the payment of the balance).</a:t>
            </a:r>
          </a:p>
          <a:p>
            <a:pPr marL="371475" lvl="1" indent="-1428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700" dirty="0">
                <a:solidFill>
                  <a:prstClr val="white"/>
                </a:solidFill>
              </a:rPr>
              <a:t> No current plans to invoke Article 51, </a:t>
            </a:r>
            <a:r>
              <a:rPr lang="en-GB" sz="2700" dirty="0">
                <a:solidFill>
                  <a:srgbClr val="FFFF00"/>
                </a:solidFill>
              </a:rPr>
              <a:t>but request for any foreseen delays to deliverables or milestones to be communicated to WP Leaders &amp; synthesys@nhm.ac.uk</a:t>
            </a:r>
          </a:p>
        </p:txBody>
      </p:sp>
    </p:spTree>
    <p:extLst>
      <p:ext uri="{BB962C8B-B14F-4D97-AF65-F5344CB8AC3E}">
        <p14:creationId xmlns:p14="http://schemas.microsoft.com/office/powerpoint/2010/main" val="48397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marL="0" marR="0" lvl="0" indent="0" algn="ct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3300" dirty="0">
                <a:latin typeface="Arial" panose="020B0604020202020204" pitchFamily="34" charset="0"/>
                <a:cs typeface="Arial" panose="020B0604020202020204" pitchFamily="34" charset="0"/>
              </a:rPr>
              <a:t>Spend update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6605" y="1628036"/>
            <a:ext cx="11327552" cy="604974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142875" lvl="0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2700" dirty="0">
                <a:solidFill>
                  <a:prstClr val="white"/>
                </a:solidFill>
              </a:rPr>
              <a:t>M12 financial spend update per WP</a:t>
            </a:r>
            <a:endParaRPr kumimoji="0" lang="en-GB" sz="27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B04154-0E7A-4B81-BF2D-E23D5FCA6736}"/>
              </a:ext>
            </a:extLst>
          </p:cNvPr>
          <p:cNvSpPr txBox="1"/>
          <p:nvPr/>
        </p:nvSpPr>
        <p:spPr>
          <a:xfrm>
            <a:off x="7829550" y="1981200"/>
            <a:ext cx="410527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On- or under-budget in all WPs.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Summary M12 reports per WP to be shared with WP Leaders &amp; requested to take action on areas not on budget.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F75A5806-13C2-4395-9E65-4EE0962BA6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720993"/>
              </p:ext>
            </p:extLst>
          </p:nvPr>
        </p:nvGraphicFramePr>
        <p:xfrm>
          <a:off x="170656" y="2276476"/>
          <a:ext cx="7658894" cy="4391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0814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94387</TotalTime>
  <Words>1016</Words>
  <Application>Microsoft Office PowerPoint</Application>
  <PresentationFormat>Custom</PresentationFormat>
  <Paragraphs>144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Montserrat Light</vt:lpstr>
      <vt:lpstr>Default Theme</vt:lpstr>
      <vt:lpstr>1_Office Theme</vt:lpstr>
      <vt:lpstr>PowerPoint Presentation</vt:lpstr>
      <vt:lpstr>NA1: Management</vt:lpstr>
      <vt:lpstr>NA1: Management responsibilities</vt:lpstr>
      <vt:lpstr>PowerPoint Presentation</vt:lpstr>
      <vt:lpstr>Risk management</vt:lpstr>
      <vt:lpstr>Risk management: COVID-19</vt:lpstr>
      <vt:lpstr>Risk management: COVID-19</vt:lpstr>
      <vt:lpstr>EC Project Officer communications</vt:lpstr>
      <vt:lpstr>Spend update</vt:lpstr>
      <vt:lpstr>Spend update</vt:lpstr>
      <vt:lpstr>Reporting requirements</vt:lpstr>
      <vt:lpstr>PowerPoint Presentation</vt:lpstr>
      <vt:lpstr>Project Council business</vt:lpstr>
      <vt:lpstr>NA1 Deliverables &amp; Milestones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Wilson</dc:creator>
  <cp:lastModifiedBy>Kristina Gorman</cp:lastModifiedBy>
  <cp:revision>14653</cp:revision>
  <dcterms:created xsi:type="dcterms:W3CDTF">2014-11-12T21:47:38Z</dcterms:created>
  <dcterms:modified xsi:type="dcterms:W3CDTF">2020-04-28T10:50:42Z</dcterms:modified>
</cp:coreProperties>
</file>